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3"/>
  </p:notesMasterIdLst>
  <p:sldIdLst>
    <p:sldId id="256" r:id="rId2"/>
    <p:sldId id="265" r:id="rId3"/>
    <p:sldId id="270" r:id="rId4"/>
    <p:sldId id="257" r:id="rId5"/>
    <p:sldId id="266" r:id="rId6"/>
    <p:sldId id="268" r:id="rId7"/>
    <p:sldId id="267" r:id="rId8"/>
    <p:sldId id="271" r:id="rId9"/>
    <p:sldId id="275" r:id="rId10"/>
    <p:sldId id="269" r:id="rId11"/>
    <p:sldId id="276" r:id="rId12"/>
    <p:sldId id="274" r:id="rId13"/>
    <p:sldId id="272" r:id="rId14"/>
    <p:sldId id="277" r:id="rId15"/>
    <p:sldId id="278" r:id="rId16"/>
    <p:sldId id="279" r:id="rId17"/>
    <p:sldId id="280" r:id="rId18"/>
    <p:sldId id="281" r:id="rId19"/>
    <p:sldId id="282"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5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F2506-7F7D-4B7A-9DCC-D014EA829882}" type="datetimeFigureOut">
              <a:rPr kumimoji="1" lang="ja-JP" altLang="en-US" smtClean="0"/>
              <a:t>2025/4/25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96432-2D85-4C94-AD6D-55CB2B7CC508}" type="slidenum">
              <a:rPr kumimoji="1" lang="ja-JP" altLang="en-US" smtClean="0"/>
              <a:t>‹#›</a:t>
            </a:fld>
            <a:endParaRPr kumimoji="1" lang="ja-JP" altLang="en-US"/>
          </a:p>
        </p:txBody>
      </p:sp>
    </p:spTree>
    <p:extLst>
      <p:ext uri="{BB962C8B-B14F-4D97-AF65-F5344CB8AC3E}">
        <p14:creationId xmlns:p14="http://schemas.microsoft.com/office/powerpoint/2010/main" val="17367819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796432-2D85-4C94-AD6D-55CB2B7CC508}" type="slidenum">
              <a:rPr kumimoji="1" lang="ja-JP" altLang="en-US" smtClean="0"/>
              <a:t>2</a:t>
            </a:fld>
            <a:endParaRPr kumimoji="1" lang="ja-JP" altLang="en-US"/>
          </a:p>
        </p:txBody>
      </p:sp>
    </p:spTree>
    <p:extLst>
      <p:ext uri="{BB962C8B-B14F-4D97-AF65-F5344CB8AC3E}">
        <p14:creationId xmlns:p14="http://schemas.microsoft.com/office/powerpoint/2010/main" val="111460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796432-2D85-4C94-AD6D-55CB2B7CC508}" type="slidenum">
              <a:rPr kumimoji="1" lang="ja-JP" altLang="en-US" smtClean="0"/>
              <a:t>11</a:t>
            </a:fld>
            <a:endParaRPr kumimoji="1" lang="ja-JP" altLang="en-US"/>
          </a:p>
        </p:txBody>
      </p:sp>
    </p:spTree>
    <p:extLst>
      <p:ext uri="{BB962C8B-B14F-4D97-AF65-F5344CB8AC3E}">
        <p14:creationId xmlns:p14="http://schemas.microsoft.com/office/powerpoint/2010/main" val="17325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7A86B98-1170-431E-92D8-E86B6EA004A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5327963"/>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263369619"/>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8749932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825476347"/>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7A86B98-1170-431E-92D8-E86B6EA004A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14215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310477790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59208959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3341222460"/>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746082396"/>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47A86B98-1170-431E-92D8-E86B6EA004A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1584418"/>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42147883"/>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7A86B98-1170-431E-92D8-E86B6EA004A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790820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mc:AlternateContent xmlns:mc="http://schemas.openxmlformats.org/markup-compatibility/2006">
    <mc:Choice xmlns:p14="http://schemas.microsoft.com/office/powerpoint/2010/main" Requires="p14">
      <p:transition spd="slow" p14:dur="9000"/>
    </mc:Choice>
    <mc:Fallback>
      <p:transition spd="slow"/>
    </mc:Fallback>
  </mc:AlternateConten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matsuolab-community.connpas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hyperlink" Target="https://weblab.t.u-tokyo.ac.jp/" TargetMode="External"/><Relationship Id="rId3" Type="http://schemas.openxmlformats.org/officeDocument/2006/relationships/hyperlink" Target="https://newspicks.com/news/14078184/body/" TargetMode="External"/><Relationship Id="rId7" Type="http://schemas.openxmlformats.org/officeDocument/2006/relationships/hyperlink" Target="https://arxiv.org/abs/2206.07682" TargetMode="External"/><Relationship Id="rId2" Type="http://schemas.openxmlformats.org/officeDocument/2006/relationships/hyperlink" Target="https://ai-2027.com/" TargetMode="External"/><Relationship Id="rId1" Type="http://schemas.openxmlformats.org/officeDocument/2006/relationships/slideLayout" Target="../slideLayouts/slideLayout2.xml"/><Relationship Id="rId6" Type="http://schemas.openxmlformats.org/officeDocument/2006/relationships/hyperlink" Target="https://arxiv.org/abs/2001.08361" TargetMode="External"/><Relationship Id="rId5" Type="http://schemas.openxmlformats.org/officeDocument/2006/relationships/hyperlink" Target="https://momentum.asia/product/the-future-by-chatgpt/" TargetMode="External"/><Relationship Id="rId4" Type="http://schemas.openxmlformats.org/officeDocument/2006/relationships/hyperlink" Target="https://proceedings.neurips.cc/paper_files/paper/2017/file/3f5ee243547dee91fbd053c1c4a845aa-Paper.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i2027.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13BCE-A849-0ED7-9D55-C37EA727549E}"/>
              </a:ext>
            </a:extLst>
          </p:cNvPr>
          <p:cNvSpPr>
            <a:spLocks noGrp="1"/>
          </p:cNvSpPr>
          <p:nvPr>
            <p:ph type="ctrTitle"/>
          </p:nvPr>
        </p:nvSpPr>
        <p:spPr/>
        <p:txBody>
          <a:bodyPr/>
          <a:lstStyle/>
          <a:p>
            <a:r>
              <a:rPr kumimoji="1" lang="en-US" altLang="ja-JP" sz="11500" dirty="0"/>
              <a:t>LLM</a:t>
            </a:r>
            <a:r>
              <a:rPr kumimoji="1" lang="ja-JP" altLang="en-US" sz="11500" dirty="0"/>
              <a:t>超入門</a:t>
            </a:r>
            <a:br>
              <a:rPr kumimoji="1" lang="en-US" altLang="ja-JP" sz="11500" dirty="0"/>
            </a:br>
            <a:r>
              <a:rPr kumimoji="1" lang="ja-JP" altLang="en-US" sz="11500" dirty="0"/>
              <a:t>（仮）</a:t>
            </a:r>
          </a:p>
        </p:txBody>
      </p:sp>
      <p:sp>
        <p:nvSpPr>
          <p:cNvPr id="3" name="字幕 2">
            <a:extLst>
              <a:ext uri="{FF2B5EF4-FFF2-40B4-BE49-F238E27FC236}">
                <a16:creationId xmlns:a16="http://schemas.microsoft.com/office/drawing/2014/main" id="{570347D9-E70F-5D61-6EFE-AB0119D2B011}"/>
              </a:ext>
            </a:extLst>
          </p:cNvPr>
          <p:cNvSpPr>
            <a:spLocks noGrp="1"/>
          </p:cNvSpPr>
          <p:nvPr>
            <p:ph type="subTitle" idx="1"/>
          </p:nvPr>
        </p:nvSpPr>
        <p:spPr/>
        <p:txBody>
          <a:bodyPr>
            <a:normAutofit lnSpcReduction="10000"/>
          </a:bodyPr>
          <a:lstStyle/>
          <a:p>
            <a:r>
              <a:rPr kumimoji="1" lang="en-US" altLang="ja-JP" dirty="0"/>
              <a:t>2025</a:t>
            </a:r>
            <a:r>
              <a:rPr kumimoji="1" lang="ja-JP" altLang="en-US" dirty="0"/>
              <a:t>年</a:t>
            </a:r>
            <a:r>
              <a:rPr kumimoji="1" lang="en-US" altLang="ja-JP" dirty="0"/>
              <a:t>4</a:t>
            </a:r>
            <a:r>
              <a:rPr kumimoji="1" lang="ja-JP" altLang="en-US" dirty="0"/>
              <a:t>月</a:t>
            </a:r>
            <a:r>
              <a:rPr kumimoji="1" lang="en-US" altLang="ja-JP" dirty="0"/>
              <a:t>25</a:t>
            </a:r>
            <a:r>
              <a:rPr kumimoji="1" lang="ja-JP" altLang="en-US" dirty="0"/>
              <a:t>日 </a:t>
            </a:r>
            <a:r>
              <a:rPr kumimoji="1" lang="en-US" altLang="ja-JP" dirty="0"/>
              <a:t>C++MIX#14</a:t>
            </a:r>
          </a:p>
          <a:p>
            <a:r>
              <a:rPr kumimoji="1" lang="en-US" altLang="ja-JP" dirty="0"/>
              <a:t>Technical arts </a:t>
            </a:r>
            <a:r>
              <a:rPr kumimoji="1" lang="ja-JP" altLang="en-US" dirty="0"/>
              <a:t>池田公平</a:t>
            </a:r>
          </a:p>
        </p:txBody>
      </p:sp>
    </p:spTree>
    <p:extLst>
      <p:ext uri="{BB962C8B-B14F-4D97-AF65-F5344CB8AC3E}">
        <p14:creationId xmlns:p14="http://schemas.microsoft.com/office/powerpoint/2010/main" val="3788579866"/>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315DA925-9121-4895-BA9A-01D0BEA1B9FB}"/>
              </a:ext>
            </a:extLst>
          </p:cNvPr>
          <p:cNvSpPr>
            <a:spLocks/>
          </p:cNvSpPr>
          <p:nvPr/>
        </p:nvSpPr>
        <p:spPr>
          <a:xfrm>
            <a:off x="1199426" y="3277392"/>
            <a:ext cx="10230573" cy="350948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19A1131E-0B08-18DB-B837-EAE56E0BE0E4}"/>
              </a:ext>
            </a:extLst>
          </p:cNvPr>
          <p:cNvSpPr/>
          <p:nvPr/>
        </p:nvSpPr>
        <p:spPr>
          <a:xfrm>
            <a:off x="8220391" y="5080932"/>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B5BCA13E-CA1C-5EDC-AE61-1663A9E28D20}"/>
              </a:ext>
            </a:extLst>
          </p:cNvPr>
          <p:cNvSpPr/>
          <p:nvPr/>
        </p:nvSpPr>
        <p:spPr>
          <a:xfrm>
            <a:off x="5313794" y="5084421"/>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BD5C7789-0AB1-0383-D72D-37FA7D872835}"/>
              </a:ext>
            </a:extLst>
          </p:cNvPr>
          <p:cNvSpPr/>
          <p:nvPr/>
        </p:nvSpPr>
        <p:spPr>
          <a:xfrm>
            <a:off x="8216037" y="3423665"/>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15FA5A44-B542-963B-4EE1-DB3F738A7AE6}"/>
              </a:ext>
            </a:extLst>
          </p:cNvPr>
          <p:cNvSpPr/>
          <p:nvPr/>
        </p:nvSpPr>
        <p:spPr>
          <a:xfrm>
            <a:off x="5313794" y="3429000"/>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A48096B-AD6B-6607-C52A-62D137B6E032}"/>
              </a:ext>
            </a:extLst>
          </p:cNvPr>
          <p:cNvSpPr>
            <a:spLocks noGrp="1"/>
          </p:cNvSpPr>
          <p:nvPr>
            <p:ph type="title"/>
          </p:nvPr>
        </p:nvSpPr>
        <p:spPr/>
        <p:txBody>
          <a:bodyPr>
            <a:normAutofit/>
          </a:bodyPr>
          <a:lstStyle/>
          <a:p>
            <a:r>
              <a:rPr kumimoji="1" lang="en-US" altLang="ja-JP" dirty="0"/>
              <a:t>LLM</a:t>
            </a:r>
            <a:r>
              <a:rPr kumimoji="1" lang="ja-JP" altLang="en-US" dirty="0"/>
              <a:t>の原理（文章の数値化）</a:t>
            </a:r>
          </a:p>
        </p:txBody>
      </p:sp>
      <p:sp>
        <p:nvSpPr>
          <p:cNvPr id="3" name="コンテンツ プレースホルダー 2">
            <a:extLst>
              <a:ext uri="{FF2B5EF4-FFF2-40B4-BE49-F238E27FC236}">
                <a16:creationId xmlns:a16="http://schemas.microsoft.com/office/drawing/2014/main" id="{43188094-2BB6-2E8F-1042-F9D80A88DFF6}"/>
              </a:ext>
            </a:extLst>
          </p:cNvPr>
          <p:cNvSpPr>
            <a:spLocks noGrp="1"/>
          </p:cNvSpPr>
          <p:nvPr>
            <p:ph idx="1"/>
          </p:nvPr>
        </p:nvSpPr>
        <p:spPr>
          <a:xfrm>
            <a:off x="1306877" y="1620883"/>
            <a:ext cx="10178322" cy="1897914"/>
          </a:xfrm>
        </p:spPr>
        <p:txBody>
          <a:bodyPr>
            <a:normAutofit/>
          </a:bodyPr>
          <a:lstStyle/>
          <a:p>
            <a:pPr marL="457200" indent="-457200">
              <a:buFont typeface="+mj-lt"/>
              <a:buAutoNum type="arabicPeriod"/>
            </a:pPr>
            <a:r>
              <a:rPr lang="ja-JP" altLang="en-US" dirty="0"/>
              <a:t>文章を数値化する</a:t>
            </a:r>
            <a:endParaRPr lang="en-US" altLang="ja-JP" dirty="0"/>
          </a:p>
          <a:p>
            <a:pPr lvl="1"/>
            <a:r>
              <a:rPr lang="ja-JP" altLang="en-US" dirty="0"/>
              <a:t>文章を単語（トークン）といった単位で切り分ける</a:t>
            </a:r>
            <a:endParaRPr lang="en-US" altLang="ja-JP" dirty="0"/>
          </a:p>
          <a:p>
            <a:pPr lvl="1"/>
            <a:r>
              <a:rPr lang="ja-JP" altLang="en-US" dirty="0"/>
              <a:t>トークンの意味を高次元ベクトルに数値化する</a:t>
            </a:r>
            <a:endParaRPr lang="en-US" altLang="ja-JP" dirty="0"/>
          </a:p>
          <a:p>
            <a:pPr lvl="1"/>
            <a:r>
              <a:rPr lang="ja-JP" altLang="en-US" dirty="0"/>
              <a:t>学習と推論（プロンプト）いずれも数値化（ベクトル化）を利用します</a:t>
            </a:r>
            <a:endParaRPr lang="en-US" altLang="ja-JP" dirty="0"/>
          </a:p>
        </p:txBody>
      </p:sp>
      <p:sp>
        <p:nvSpPr>
          <p:cNvPr id="4" name="テキスト ボックス 3">
            <a:extLst>
              <a:ext uri="{FF2B5EF4-FFF2-40B4-BE49-F238E27FC236}">
                <a16:creationId xmlns:a16="http://schemas.microsoft.com/office/drawing/2014/main" id="{560B2845-2C7B-B238-AE97-B2A3A56CBE5A}"/>
              </a:ext>
            </a:extLst>
          </p:cNvPr>
          <p:cNvSpPr txBox="1"/>
          <p:nvPr/>
        </p:nvSpPr>
        <p:spPr>
          <a:xfrm>
            <a:off x="1715810" y="3712364"/>
            <a:ext cx="581915" cy="323165"/>
          </a:xfrm>
          <a:prstGeom prst="rect">
            <a:avLst/>
          </a:prstGeom>
          <a:solidFill>
            <a:schemeClr val="bg1"/>
          </a:solidFill>
        </p:spPr>
        <p:txBody>
          <a:bodyPr wrap="square" lIns="0" rIns="0" bIns="0" rtlCol="0" anchor="ctr" anchorCtr="1">
            <a:spAutoFit/>
          </a:bodyPr>
          <a:lstStyle/>
          <a:p>
            <a:pPr algn="ctr"/>
            <a:r>
              <a:rPr kumimoji="1" lang="ja-JP" altLang="en-US" dirty="0"/>
              <a:t>日本</a:t>
            </a:r>
          </a:p>
        </p:txBody>
      </p:sp>
      <p:sp>
        <p:nvSpPr>
          <p:cNvPr id="5" name="テキスト ボックス 4">
            <a:extLst>
              <a:ext uri="{FF2B5EF4-FFF2-40B4-BE49-F238E27FC236}">
                <a16:creationId xmlns:a16="http://schemas.microsoft.com/office/drawing/2014/main" id="{CE4899F9-A2BC-F9D3-F812-63DE646967CE}"/>
              </a:ext>
            </a:extLst>
          </p:cNvPr>
          <p:cNvSpPr txBox="1"/>
          <p:nvPr/>
        </p:nvSpPr>
        <p:spPr>
          <a:xfrm>
            <a:off x="2338473" y="3715085"/>
            <a:ext cx="581915" cy="323165"/>
          </a:xfrm>
          <a:prstGeom prst="rect">
            <a:avLst/>
          </a:prstGeom>
          <a:solidFill>
            <a:schemeClr val="bg1"/>
          </a:solidFill>
        </p:spPr>
        <p:txBody>
          <a:bodyPr wrap="square" lIns="0" rIns="0" bIns="0" rtlCol="0" anchor="ctr" anchorCtr="1">
            <a:spAutoFit/>
          </a:bodyPr>
          <a:lstStyle/>
          <a:p>
            <a:pPr algn="ctr"/>
            <a:r>
              <a:rPr kumimoji="1" lang="ja-JP" altLang="en-US" dirty="0"/>
              <a:t>の</a:t>
            </a:r>
          </a:p>
        </p:txBody>
      </p:sp>
      <p:sp>
        <p:nvSpPr>
          <p:cNvPr id="6" name="テキスト ボックス 5">
            <a:extLst>
              <a:ext uri="{FF2B5EF4-FFF2-40B4-BE49-F238E27FC236}">
                <a16:creationId xmlns:a16="http://schemas.microsoft.com/office/drawing/2014/main" id="{F9E8AD05-46B7-4495-7005-4BD49AC15800}"/>
              </a:ext>
            </a:extLst>
          </p:cNvPr>
          <p:cNvSpPr txBox="1"/>
          <p:nvPr/>
        </p:nvSpPr>
        <p:spPr>
          <a:xfrm>
            <a:off x="2961136" y="3712364"/>
            <a:ext cx="581915" cy="323165"/>
          </a:xfrm>
          <a:prstGeom prst="rect">
            <a:avLst/>
          </a:prstGeom>
          <a:solidFill>
            <a:schemeClr val="bg1"/>
          </a:solidFill>
        </p:spPr>
        <p:txBody>
          <a:bodyPr wrap="square" lIns="0" rIns="0" bIns="0" rtlCol="0" anchor="ctr" anchorCtr="1">
            <a:spAutoFit/>
          </a:bodyPr>
          <a:lstStyle/>
          <a:p>
            <a:pPr algn="ctr"/>
            <a:r>
              <a:rPr kumimoji="1" lang="ja-JP" altLang="en-US" dirty="0"/>
              <a:t>首都</a:t>
            </a:r>
          </a:p>
        </p:txBody>
      </p:sp>
      <p:sp>
        <p:nvSpPr>
          <p:cNvPr id="7" name="テキスト ボックス 6">
            <a:extLst>
              <a:ext uri="{FF2B5EF4-FFF2-40B4-BE49-F238E27FC236}">
                <a16:creationId xmlns:a16="http://schemas.microsoft.com/office/drawing/2014/main" id="{4C61358F-1B1B-0A7D-0362-B4F26ACBB79A}"/>
              </a:ext>
            </a:extLst>
          </p:cNvPr>
          <p:cNvSpPr txBox="1"/>
          <p:nvPr/>
        </p:nvSpPr>
        <p:spPr>
          <a:xfrm>
            <a:off x="3583799" y="3712363"/>
            <a:ext cx="581915" cy="323165"/>
          </a:xfrm>
          <a:prstGeom prst="rect">
            <a:avLst/>
          </a:prstGeom>
          <a:solidFill>
            <a:schemeClr val="bg1"/>
          </a:solidFill>
        </p:spPr>
        <p:txBody>
          <a:bodyPr wrap="square" lIns="0" rIns="0" bIns="0" rtlCol="0" anchor="ctr" anchorCtr="1">
            <a:spAutoFit/>
          </a:bodyPr>
          <a:lstStyle/>
          <a:p>
            <a:pPr algn="ctr"/>
            <a:r>
              <a:rPr kumimoji="1" lang="ja-JP" altLang="en-US" dirty="0"/>
              <a:t>は</a:t>
            </a:r>
          </a:p>
        </p:txBody>
      </p:sp>
      <p:sp>
        <p:nvSpPr>
          <p:cNvPr id="8" name="テキスト ボックス 7">
            <a:extLst>
              <a:ext uri="{FF2B5EF4-FFF2-40B4-BE49-F238E27FC236}">
                <a16:creationId xmlns:a16="http://schemas.microsoft.com/office/drawing/2014/main" id="{9090EF1B-2939-73F7-66E3-17A7F23A6E94}"/>
              </a:ext>
            </a:extLst>
          </p:cNvPr>
          <p:cNvSpPr txBox="1"/>
          <p:nvPr/>
        </p:nvSpPr>
        <p:spPr>
          <a:xfrm>
            <a:off x="4206462" y="3712362"/>
            <a:ext cx="690772" cy="323165"/>
          </a:xfrm>
          <a:prstGeom prst="rect">
            <a:avLst/>
          </a:prstGeom>
          <a:solidFill>
            <a:schemeClr val="accent1">
              <a:lumMod val="20000"/>
              <a:lumOff val="80000"/>
            </a:schemeClr>
          </a:solidFill>
        </p:spPr>
        <p:txBody>
          <a:bodyPr wrap="square" lIns="0" rIns="0" bIns="0" rtlCol="0" anchor="ctr" anchorCtr="1">
            <a:spAutoFit/>
          </a:bodyPr>
          <a:lstStyle/>
          <a:p>
            <a:pPr algn="ctr"/>
            <a:r>
              <a:rPr kumimoji="1" lang="ja-JP" altLang="en-US" dirty="0"/>
              <a:t>？？？</a:t>
            </a:r>
          </a:p>
        </p:txBody>
      </p:sp>
      <p:cxnSp>
        <p:nvCxnSpPr>
          <p:cNvPr id="26" name="直線コネクタ 25">
            <a:extLst>
              <a:ext uri="{FF2B5EF4-FFF2-40B4-BE49-F238E27FC236}">
                <a16:creationId xmlns:a16="http://schemas.microsoft.com/office/drawing/2014/main" id="{BF24128F-82CB-B58D-F92E-E5AD67B058D0}"/>
              </a:ext>
            </a:extLst>
          </p:cNvPr>
          <p:cNvCxnSpPr/>
          <p:nvPr/>
        </p:nvCxnSpPr>
        <p:spPr>
          <a:xfrm>
            <a:off x="1715810"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5F8CC5A-FC41-BC1A-9CC8-40FFFB450DB1}"/>
              </a:ext>
            </a:extLst>
          </p:cNvPr>
          <p:cNvCxnSpPr/>
          <p:nvPr/>
        </p:nvCxnSpPr>
        <p:spPr>
          <a:xfrm>
            <a:off x="2338473" y="4092958"/>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5A57D81-A6AE-3667-B33A-7F938816E0C9}"/>
              </a:ext>
            </a:extLst>
          </p:cNvPr>
          <p:cNvCxnSpPr/>
          <p:nvPr/>
        </p:nvCxnSpPr>
        <p:spPr>
          <a:xfrm>
            <a:off x="2976375"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6FC9723-9555-9503-58CE-3C2E75F6D1FC}"/>
              </a:ext>
            </a:extLst>
          </p:cNvPr>
          <p:cNvCxnSpPr/>
          <p:nvPr/>
        </p:nvCxnSpPr>
        <p:spPr>
          <a:xfrm>
            <a:off x="3583799"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右中かっこ 29">
            <a:extLst>
              <a:ext uri="{FF2B5EF4-FFF2-40B4-BE49-F238E27FC236}">
                <a16:creationId xmlns:a16="http://schemas.microsoft.com/office/drawing/2014/main" id="{9ECBE66A-DF82-4D70-3C11-523F505EEEEC}"/>
              </a:ext>
            </a:extLst>
          </p:cNvPr>
          <p:cNvSpPr/>
          <p:nvPr/>
        </p:nvSpPr>
        <p:spPr>
          <a:xfrm rot="5400000">
            <a:off x="2837609" y="3075310"/>
            <a:ext cx="175825" cy="2419424"/>
          </a:xfrm>
          <a:prstGeom prst="rightBrace">
            <a:avLst>
              <a:gd name="adj1" fmla="val 8333"/>
              <a:gd name="adj2" fmla="val 50715"/>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7FA8D10F-2721-ADEE-DBE8-353C8B491DC2}"/>
              </a:ext>
            </a:extLst>
          </p:cNvPr>
          <p:cNvSpPr txBox="1"/>
          <p:nvPr/>
        </p:nvSpPr>
        <p:spPr>
          <a:xfrm>
            <a:off x="1650981" y="4413257"/>
            <a:ext cx="2620310"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単語をトークンの単位で分割</a:t>
            </a:r>
          </a:p>
        </p:txBody>
      </p:sp>
      <p:sp>
        <p:nvSpPr>
          <p:cNvPr id="52" name="正方形/長方形 51">
            <a:extLst>
              <a:ext uri="{FF2B5EF4-FFF2-40B4-BE49-F238E27FC236}">
                <a16:creationId xmlns:a16="http://schemas.microsoft.com/office/drawing/2014/main" id="{3393DABD-D590-CD5F-CB77-4E2F66112C0E}"/>
              </a:ext>
            </a:extLst>
          </p:cNvPr>
          <p:cNvSpPr/>
          <p:nvPr/>
        </p:nvSpPr>
        <p:spPr>
          <a:xfrm>
            <a:off x="6757399" y="3784693"/>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7B6C36D-5C72-2FA6-959E-8947843B9E31}"/>
              </a:ext>
            </a:extLst>
          </p:cNvPr>
          <p:cNvSpPr/>
          <p:nvPr/>
        </p:nvSpPr>
        <p:spPr>
          <a:xfrm>
            <a:off x="6757399" y="3936083"/>
            <a:ext cx="551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8C151D4-11A8-1598-7005-6BFEEE2C11CC}"/>
              </a:ext>
            </a:extLst>
          </p:cNvPr>
          <p:cNvSpPr/>
          <p:nvPr/>
        </p:nvSpPr>
        <p:spPr>
          <a:xfrm>
            <a:off x="6753043" y="4091642"/>
            <a:ext cx="551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35905E0-79D3-691F-2E3D-929EFB2BD47A}"/>
              </a:ext>
            </a:extLst>
          </p:cNvPr>
          <p:cNvSpPr/>
          <p:nvPr/>
        </p:nvSpPr>
        <p:spPr>
          <a:xfrm>
            <a:off x="6757399" y="4244484"/>
            <a:ext cx="622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0B765D7D-7611-937F-CE37-28424D8EAD46}"/>
              </a:ext>
            </a:extLst>
          </p:cNvPr>
          <p:cNvSpPr/>
          <p:nvPr/>
        </p:nvSpPr>
        <p:spPr>
          <a:xfrm>
            <a:off x="6757398" y="4404033"/>
            <a:ext cx="1327057"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0735F1ED-575C-DE4D-9969-A5001C651E2D}"/>
              </a:ext>
            </a:extLst>
          </p:cNvPr>
          <p:cNvSpPr txBox="1"/>
          <p:nvPr/>
        </p:nvSpPr>
        <p:spPr>
          <a:xfrm>
            <a:off x="5963560" y="3727451"/>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58" name="正方形/長方形 57">
            <a:extLst>
              <a:ext uri="{FF2B5EF4-FFF2-40B4-BE49-F238E27FC236}">
                <a16:creationId xmlns:a16="http://schemas.microsoft.com/office/drawing/2014/main" id="{89D3A994-40A8-EDF9-5DA1-96447A2B4E06}"/>
              </a:ext>
            </a:extLst>
          </p:cNvPr>
          <p:cNvSpPr/>
          <p:nvPr/>
        </p:nvSpPr>
        <p:spPr>
          <a:xfrm>
            <a:off x="6757399" y="4551698"/>
            <a:ext cx="33342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C9CCCF7-9D1A-728E-9155-C85002171F58}"/>
              </a:ext>
            </a:extLst>
          </p:cNvPr>
          <p:cNvSpPr/>
          <p:nvPr/>
        </p:nvSpPr>
        <p:spPr>
          <a:xfrm>
            <a:off x="6753043" y="4699744"/>
            <a:ext cx="173855"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CDDF68D-7963-0E11-4133-98226DFD1186}"/>
              </a:ext>
            </a:extLst>
          </p:cNvPr>
          <p:cNvSpPr txBox="1"/>
          <p:nvPr/>
        </p:nvSpPr>
        <p:spPr>
          <a:xfrm>
            <a:off x="5462817" y="4144351"/>
            <a:ext cx="581915" cy="323165"/>
          </a:xfrm>
          <a:prstGeom prst="rect">
            <a:avLst/>
          </a:prstGeom>
          <a:solidFill>
            <a:schemeClr val="bg1"/>
          </a:solidFill>
        </p:spPr>
        <p:txBody>
          <a:bodyPr wrap="square" lIns="0" rIns="0" bIns="0" rtlCol="0" anchor="ctr" anchorCtr="1">
            <a:spAutoFit/>
          </a:bodyPr>
          <a:lstStyle/>
          <a:p>
            <a:pPr algn="ctr"/>
            <a:r>
              <a:rPr kumimoji="1" lang="ja-JP" altLang="en-US" dirty="0"/>
              <a:t>日本</a:t>
            </a:r>
          </a:p>
        </p:txBody>
      </p:sp>
      <p:sp>
        <p:nvSpPr>
          <p:cNvPr id="63" name="正方形/長方形 62">
            <a:extLst>
              <a:ext uri="{FF2B5EF4-FFF2-40B4-BE49-F238E27FC236}">
                <a16:creationId xmlns:a16="http://schemas.microsoft.com/office/drawing/2014/main" id="{C6880A6D-7554-39C5-F5F3-A9E11C932E82}"/>
              </a:ext>
            </a:extLst>
          </p:cNvPr>
          <p:cNvSpPr/>
          <p:nvPr/>
        </p:nvSpPr>
        <p:spPr>
          <a:xfrm>
            <a:off x="9398139" y="379071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422F3FC5-CFE1-96AF-6D3C-280841E677A1}"/>
              </a:ext>
            </a:extLst>
          </p:cNvPr>
          <p:cNvSpPr/>
          <p:nvPr/>
        </p:nvSpPr>
        <p:spPr>
          <a:xfrm>
            <a:off x="9398139" y="3942108"/>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40ABDEF-4B66-C9F0-FEC6-BE1E2E6B7415}"/>
              </a:ext>
            </a:extLst>
          </p:cNvPr>
          <p:cNvSpPr/>
          <p:nvPr/>
        </p:nvSpPr>
        <p:spPr>
          <a:xfrm>
            <a:off x="9393783" y="4097667"/>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03127855-2290-253D-3B58-5B20BFE73225}"/>
              </a:ext>
            </a:extLst>
          </p:cNvPr>
          <p:cNvSpPr/>
          <p:nvPr/>
        </p:nvSpPr>
        <p:spPr>
          <a:xfrm>
            <a:off x="9398139" y="425050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0C836069-872A-5B47-92BD-DF1A937A28CF}"/>
              </a:ext>
            </a:extLst>
          </p:cNvPr>
          <p:cNvSpPr/>
          <p:nvPr/>
        </p:nvSpPr>
        <p:spPr>
          <a:xfrm>
            <a:off x="9398139" y="441005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A2AAEDF8-DB94-6F64-7B23-6CE205C2516F}"/>
              </a:ext>
            </a:extLst>
          </p:cNvPr>
          <p:cNvSpPr txBox="1"/>
          <p:nvPr/>
        </p:nvSpPr>
        <p:spPr>
          <a:xfrm>
            <a:off x="8604300" y="3733476"/>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格助詞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69" name="正方形/長方形 68">
            <a:extLst>
              <a:ext uri="{FF2B5EF4-FFF2-40B4-BE49-F238E27FC236}">
                <a16:creationId xmlns:a16="http://schemas.microsoft.com/office/drawing/2014/main" id="{91AA005C-761B-7960-87C0-1C061EB0AA27}"/>
              </a:ext>
            </a:extLst>
          </p:cNvPr>
          <p:cNvSpPr/>
          <p:nvPr/>
        </p:nvSpPr>
        <p:spPr>
          <a:xfrm>
            <a:off x="9398139" y="4557723"/>
            <a:ext cx="5288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10A5059-0F51-B74C-FB40-F4089D42FE5D}"/>
              </a:ext>
            </a:extLst>
          </p:cNvPr>
          <p:cNvSpPr/>
          <p:nvPr/>
        </p:nvSpPr>
        <p:spPr>
          <a:xfrm>
            <a:off x="9393783" y="470576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C0B987DB-DA85-A63C-CD2C-B94066350B0E}"/>
              </a:ext>
            </a:extLst>
          </p:cNvPr>
          <p:cNvSpPr txBox="1"/>
          <p:nvPr/>
        </p:nvSpPr>
        <p:spPr>
          <a:xfrm>
            <a:off x="8255635" y="4150376"/>
            <a:ext cx="429837" cy="323165"/>
          </a:xfrm>
          <a:prstGeom prst="rect">
            <a:avLst/>
          </a:prstGeom>
          <a:solidFill>
            <a:schemeClr val="bg1"/>
          </a:solidFill>
        </p:spPr>
        <p:txBody>
          <a:bodyPr wrap="square" lIns="0" rIns="0" bIns="0" rtlCol="0" anchor="ctr" anchorCtr="1">
            <a:spAutoFit/>
          </a:bodyPr>
          <a:lstStyle/>
          <a:p>
            <a:pPr algn="ctr"/>
            <a:r>
              <a:rPr kumimoji="1" lang="ja-JP" altLang="en-US" dirty="0"/>
              <a:t>の</a:t>
            </a:r>
          </a:p>
        </p:txBody>
      </p:sp>
      <p:sp>
        <p:nvSpPr>
          <p:cNvPr id="81" name="正方形/長方形 80">
            <a:extLst>
              <a:ext uri="{FF2B5EF4-FFF2-40B4-BE49-F238E27FC236}">
                <a16:creationId xmlns:a16="http://schemas.microsoft.com/office/drawing/2014/main" id="{8192420C-87C2-7143-D94E-CDCDBA51855A}"/>
              </a:ext>
            </a:extLst>
          </p:cNvPr>
          <p:cNvSpPr/>
          <p:nvPr/>
        </p:nvSpPr>
        <p:spPr>
          <a:xfrm>
            <a:off x="6746514" y="5351477"/>
            <a:ext cx="18038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FE3B005-0F7A-55C3-6815-1EBF5379A156}"/>
              </a:ext>
            </a:extLst>
          </p:cNvPr>
          <p:cNvSpPr/>
          <p:nvPr/>
        </p:nvSpPr>
        <p:spPr>
          <a:xfrm>
            <a:off x="6746514" y="5502867"/>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F1C62769-3E7B-DDD5-8930-35841CB8C7B6}"/>
              </a:ext>
            </a:extLst>
          </p:cNvPr>
          <p:cNvSpPr/>
          <p:nvPr/>
        </p:nvSpPr>
        <p:spPr>
          <a:xfrm>
            <a:off x="6742158" y="5658426"/>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A90219F-ADCF-D974-2851-A75BAA1B9C42}"/>
              </a:ext>
            </a:extLst>
          </p:cNvPr>
          <p:cNvSpPr/>
          <p:nvPr/>
        </p:nvSpPr>
        <p:spPr>
          <a:xfrm>
            <a:off x="6746513" y="581126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CE824DC3-D859-D0EE-98C3-77F793D692D4}"/>
              </a:ext>
            </a:extLst>
          </p:cNvPr>
          <p:cNvSpPr/>
          <p:nvPr/>
        </p:nvSpPr>
        <p:spPr>
          <a:xfrm>
            <a:off x="6746514" y="5970817"/>
            <a:ext cx="4375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947EC755-24AC-684F-526F-2B13E58F0598}"/>
              </a:ext>
            </a:extLst>
          </p:cNvPr>
          <p:cNvSpPr txBox="1"/>
          <p:nvPr/>
        </p:nvSpPr>
        <p:spPr>
          <a:xfrm>
            <a:off x="5952675" y="5294235"/>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87" name="正方形/長方形 86">
            <a:extLst>
              <a:ext uri="{FF2B5EF4-FFF2-40B4-BE49-F238E27FC236}">
                <a16:creationId xmlns:a16="http://schemas.microsoft.com/office/drawing/2014/main" id="{8A0C0B21-81B1-1F83-7FBA-8AEB01F34494}"/>
              </a:ext>
            </a:extLst>
          </p:cNvPr>
          <p:cNvSpPr/>
          <p:nvPr/>
        </p:nvSpPr>
        <p:spPr>
          <a:xfrm>
            <a:off x="6746513" y="6118482"/>
            <a:ext cx="43755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F14C0215-0DAF-014D-5ED2-A202845C3C09}"/>
              </a:ext>
            </a:extLst>
          </p:cNvPr>
          <p:cNvSpPr/>
          <p:nvPr/>
        </p:nvSpPr>
        <p:spPr>
          <a:xfrm>
            <a:off x="6742158" y="6266528"/>
            <a:ext cx="441915"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20B16F59-1CA1-F6A8-BA0D-0D43F7DA87A9}"/>
              </a:ext>
            </a:extLst>
          </p:cNvPr>
          <p:cNvSpPr txBox="1"/>
          <p:nvPr/>
        </p:nvSpPr>
        <p:spPr>
          <a:xfrm>
            <a:off x="5451932" y="5711135"/>
            <a:ext cx="581915" cy="323165"/>
          </a:xfrm>
          <a:prstGeom prst="rect">
            <a:avLst/>
          </a:prstGeom>
          <a:solidFill>
            <a:schemeClr val="bg1"/>
          </a:solidFill>
        </p:spPr>
        <p:txBody>
          <a:bodyPr wrap="square" lIns="0" rIns="0" bIns="0" rtlCol="0" anchor="ctr" anchorCtr="1">
            <a:spAutoFit/>
          </a:bodyPr>
          <a:lstStyle/>
          <a:p>
            <a:pPr algn="ctr"/>
            <a:r>
              <a:rPr kumimoji="1" lang="ja-JP" altLang="en-US" dirty="0"/>
              <a:t>首都</a:t>
            </a:r>
          </a:p>
        </p:txBody>
      </p:sp>
      <p:sp>
        <p:nvSpPr>
          <p:cNvPr id="90" name="正方形/長方形 89">
            <a:extLst>
              <a:ext uri="{FF2B5EF4-FFF2-40B4-BE49-F238E27FC236}">
                <a16:creationId xmlns:a16="http://schemas.microsoft.com/office/drawing/2014/main" id="{9DCF4C14-4FFA-6386-5BF9-CE1913238700}"/>
              </a:ext>
            </a:extLst>
          </p:cNvPr>
          <p:cNvSpPr/>
          <p:nvPr/>
        </p:nvSpPr>
        <p:spPr>
          <a:xfrm>
            <a:off x="9398139" y="536191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7E28AA81-41F2-4E8E-0DC5-4842132FB8FF}"/>
              </a:ext>
            </a:extLst>
          </p:cNvPr>
          <p:cNvSpPr/>
          <p:nvPr/>
        </p:nvSpPr>
        <p:spPr>
          <a:xfrm>
            <a:off x="9398139" y="551330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146C930-0FDB-5119-787C-D7E2E33D1E3D}"/>
              </a:ext>
            </a:extLst>
          </p:cNvPr>
          <p:cNvSpPr/>
          <p:nvPr/>
        </p:nvSpPr>
        <p:spPr>
          <a:xfrm>
            <a:off x="9393783" y="5668863"/>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F5D6AD78-B104-FF00-E103-98257067B561}"/>
              </a:ext>
            </a:extLst>
          </p:cNvPr>
          <p:cNvSpPr/>
          <p:nvPr/>
        </p:nvSpPr>
        <p:spPr>
          <a:xfrm>
            <a:off x="9398139" y="5821705"/>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2286A34F-A24C-D0F1-9034-7D9D5983C347}"/>
              </a:ext>
            </a:extLst>
          </p:cNvPr>
          <p:cNvSpPr/>
          <p:nvPr/>
        </p:nvSpPr>
        <p:spPr>
          <a:xfrm>
            <a:off x="9398139" y="598125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353B5E07-4A72-0195-74D2-3142E470BC8C}"/>
              </a:ext>
            </a:extLst>
          </p:cNvPr>
          <p:cNvSpPr txBox="1"/>
          <p:nvPr/>
        </p:nvSpPr>
        <p:spPr>
          <a:xfrm>
            <a:off x="8604300" y="5304672"/>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格助詞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96" name="正方形/長方形 95">
            <a:extLst>
              <a:ext uri="{FF2B5EF4-FFF2-40B4-BE49-F238E27FC236}">
                <a16:creationId xmlns:a16="http://schemas.microsoft.com/office/drawing/2014/main" id="{281301B5-1097-F42C-4750-1FB4B842959F}"/>
              </a:ext>
            </a:extLst>
          </p:cNvPr>
          <p:cNvSpPr/>
          <p:nvPr/>
        </p:nvSpPr>
        <p:spPr>
          <a:xfrm>
            <a:off x="9398139" y="612891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FD07620A-20D4-770F-0460-E309D3D1AFA8}"/>
              </a:ext>
            </a:extLst>
          </p:cNvPr>
          <p:cNvSpPr/>
          <p:nvPr/>
        </p:nvSpPr>
        <p:spPr>
          <a:xfrm>
            <a:off x="9393783" y="6276965"/>
            <a:ext cx="57240"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2F880927-49E9-DA3B-8BC8-1A5D73D38E9F}"/>
              </a:ext>
            </a:extLst>
          </p:cNvPr>
          <p:cNvSpPr txBox="1"/>
          <p:nvPr/>
        </p:nvSpPr>
        <p:spPr>
          <a:xfrm>
            <a:off x="8255999" y="5721572"/>
            <a:ext cx="473013" cy="323165"/>
          </a:xfrm>
          <a:prstGeom prst="rect">
            <a:avLst/>
          </a:prstGeom>
          <a:solidFill>
            <a:schemeClr val="bg1"/>
          </a:solidFill>
        </p:spPr>
        <p:txBody>
          <a:bodyPr wrap="square" lIns="0" rIns="0" bIns="0" rtlCol="0" anchor="ctr" anchorCtr="1">
            <a:spAutoFit/>
          </a:bodyPr>
          <a:lstStyle/>
          <a:p>
            <a:pPr algn="ctr"/>
            <a:r>
              <a:rPr kumimoji="1" lang="ja-JP" altLang="en-US" dirty="0"/>
              <a:t>は</a:t>
            </a:r>
          </a:p>
        </p:txBody>
      </p:sp>
      <p:sp>
        <p:nvSpPr>
          <p:cNvPr id="99" name="テキスト ボックス 98">
            <a:extLst>
              <a:ext uri="{FF2B5EF4-FFF2-40B4-BE49-F238E27FC236}">
                <a16:creationId xmlns:a16="http://schemas.microsoft.com/office/drawing/2014/main" id="{7D85D316-C6C1-DDEF-B775-32F22B42DB22}"/>
              </a:ext>
            </a:extLst>
          </p:cNvPr>
          <p:cNvSpPr txBox="1"/>
          <p:nvPr/>
        </p:nvSpPr>
        <p:spPr>
          <a:xfrm>
            <a:off x="6262614" y="3474774"/>
            <a:ext cx="1082348" cy="307777"/>
          </a:xfrm>
          <a:prstGeom prst="rect">
            <a:avLst/>
          </a:prstGeom>
          <a:noFill/>
        </p:spPr>
        <p:txBody>
          <a:bodyPr wrap="none" rtlCol="0">
            <a:spAutoFit/>
          </a:bodyPr>
          <a:lstStyle/>
          <a:p>
            <a:r>
              <a:rPr kumimoji="1" lang="ja-JP" altLang="en-US" sz="1400" dirty="0"/>
              <a:t>ベクトル値</a:t>
            </a:r>
          </a:p>
        </p:txBody>
      </p:sp>
      <p:sp>
        <p:nvSpPr>
          <p:cNvPr id="100" name="テキスト ボックス 99">
            <a:extLst>
              <a:ext uri="{FF2B5EF4-FFF2-40B4-BE49-F238E27FC236}">
                <a16:creationId xmlns:a16="http://schemas.microsoft.com/office/drawing/2014/main" id="{1D0381D3-F5DB-D9CC-26BD-10E0D3317149}"/>
              </a:ext>
            </a:extLst>
          </p:cNvPr>
          <p:cNvSpPr txBox="1"/>
          <p:nvPr/>
        </p:nvSpPr>
        <p:spPr>
          <a:xfrm>
            <a:off x="8939565" y="3491629"/>
            <a:ext cx="1082348" cy="307777"/>
          </a:xfrm>
          <a:prstGeom prst="rect">
            <a:avLst/>
          </a:prstGeom>
          <a:noFill/>
        </p:spPr>
        <p:txBody>
          <a:bodyPr wrap="none" rtlCol="0">
            <a:spAutoFit/>
          </a:bodyPr>
          <a:lstStyle/>
          <a:p>
            <a:r>
              <a:rPr kumimoji="1" lang="ja-JP" altLang="en-US" sz="1400" dirty="0"/>
              <a:t>ベクトル値</a:t>
            </a:r>
          </a:p>
        </p:txBody>
      </p:sp>
      <p:sp>
        <p:nvSpPr>
          <p:cNvPr id="101" name="テキスト ボックス 100">
            <a:extLst>
              <a:ext uri="{FF2B5EF4-FFF2-40B4-BE49-F238E27FC236}">
                <a16:creationId xmlns:a16="http://schemas.microsoft.com/office/drawing/2014/main" id="{1FD2F023-23AD-D825-2135-751383CC55FF}"/>
              </a:ext>
            </a:extLst>
          </p:cNvPr>
          <p:cNvSpPr txBox="1"/>
          <p:nvPr/>
        </p:nvSpPr>
        <p:spPr>
          <a:xfrm>
            <a:off x="6206427" y="5085786"/>
            <a:ext cx="1082348" cy="307777"/>
          </a:xfrm>
          <a:prstGeom prst="rect">
            <a:avLst/>
          </a:prstGeom>
          <a:noFill/>
        </p:spPr>
        <p:txBody>
          <a:bodyPr wrap="none" rtlCol="0">
            <a:spAutoFit/>
          </a:bodyPr>
          <a:lstStyle/>
          <a:p>
            <a:r>
              <a:rPr kumimoji="1" lang="ja-JP" altLang="en-US" sz="1400" dirty="0"/>
              <a:t>ベクトル値</a:t>
            </a:r>
          </a:p>
        </p:txBody>
      </p:sp>
      <p:sp>
        <p:nvSpPr>
          <p:cNvPr id="102" name="テキスト ボックス 101">
            <a:extLst>
              <a:ext uri="{FF2B5EF4-FFF2-40B4-BE49-F238E27FC236}">
                <a16:creationId xmlns:a16="http://schemas.microsoft.com/office/drawing/2014/main" id="{DFB5CAD4-67B8-9043-7C2D-5DE208F236E5}"/>
              </a:ext>
            </a:extLst>
          </p:cNvPr>
          <p:cNvSpPr txBox="1"/>
          <p:nvPr/>
        </p:nvSpPr>
        <p:spPr>
          <a:xfrm>
            <a:off x="8909849" y="5085786"/>
            <a:ext cx="1082348" cy="307777"/>
          </a:xfrm>
          <a:prstGeom prst="rect">
            <a:avLst/>
          </a:prstGeom>
          <a:noFill/>
        </p:spPr>
        <p:txBody>
          <a:bodyPr wrap="none" rtlCol="0">
            <a:spAutoFit/>
          </a:bodyPr>
          <a:lstStyle/>
          <a:p>
            <a:r>
              <a:rPr kumimoji="1" lang="ja-JP" altLang="en-US" sz="1400" dirty="0"/>
              <a:t>ベクトル値</a:t>
            </a:r>
          </a:p>
        </p:txBody>
      </p:sp>
      <p:sp>
        <p:nvSpPr>
          <p:cNvPr id="107" name="テキスト ボックス 106">
            <a:extLst>
              <a:ext uri="{FF2B5EF4-FFF2-40B4-BE49-F238E27FC236}">
                <a16:creationId xmlns:a16="http://schemas.microsoft.com/office/drawing/2014/main" id="{0F1A6FE0-D352-3116-7BAD-438585789EFD}"/>
              </a:ext>
            </a:extLst>
          </p:cNvPr>
          <p:cNvSpPr txBox="1"/>
          <p:nvPr/>
        </p:nvSpPr>
        <p:spPr>
          <a:xfrm>
            <a:off x="1715809" y="5146620"/>
            <a:ext cx="249310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ja-JP" altLang="en-US" dirty="0"/>
              <a:t>それぞれのトークンを高次元（数千から数万）のベクトルに変換</a:t>
            </a:r>
          </a:p>
        </p:txBody>
      </p:sp>
      <p:sp>
        <p:nvSpPr>
          <p:cNvPr id="108" name="矢印: 右 107">
            <a:extLst>
              <a:ext uri="{FF2B5EF4-FFF2-40B4-BE49-F238E27FC236}">
                <a16:creationId xmlns:a16="http://schemas.microsoft.com/office/drawing/2014/main" id="{C3751E2F-4387-71E8-2825-27791AF12D75}"/>
              </a:ext>
            </a:extLst>
          </p:cNvPr>
          <p:cNvSpPr/>
          <p:nvPr/>
        </p:nvSpPr>
        <p:spPr>
          <a:xfrm>
            <a:off x="4444789" y="5201744"/>
            <a:ext cx="586845" cy="707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0124802"/>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CAD23B-EDD9-BD5C-8AAB-4F5AB156BB1C}"/>
              </a:ext>
            </a:extLst>
          </p:cNvPr>
          <p:cNvSpPr>
            <a:spLocks noGrp="1"/>
          </p:cNvSpPr>
          <p:nvPr>
            <p:ph type="title"/>
          </p:nvPr>
        </p:nvSpPr>
        <p:spPr/>
        <p:txBody>
          <a:bodyPr/>
          <a:lstStyle/>
          <a:p>
            <a:r>
              <a:rPr kumimoji="1" lang="en-US" altLang="ja-JP" dirty="0"/>
              <a:t>LLM</a:t>
            </a:r>
            <a:r>
              <a:rPr kumimoji="1" lang="ja-JP" altLang="en-US" dirty="0"/>
              <a:t>の原理（学習）</a:t>
            </a:r>
          </a:p>
        </p:txBody>
      </p:sp>
      <p:sp>
        <p:nvSpPr>
          <p:cNvPr id="3" name="コンテンツ プレースホルダー 2">
            <a:extLst>
              <a:ext uri="{FF2B5EF4-FFF2-40B4-BE49-F238E27FC236}">
                <a16:creationId xmlns:a16="http://schemas.microsoft.com/office/drawing/2014/main" id="{1E77F12F-53D2-E23B-CDDE-C199E4ED7AD7}"/>
              </a:ext>
            </a:extLst>
          </p:cNvPr>
          <p:cNvSpPr>
            <a:spLocks noGrp="1"/>
          </p:cNvSpPr>
          <p:nvPr>
            <p:ph idx="1"/>
          </p:nvPr>
        </p:nvSpPr>
        <p:spPr>
          <a:xfrm>
            <a:off x="1251678" y="1497876"/>
            <a:ext cx="10178322" cy="531222"/>
          </a:xfrm>
        </p:spPr>
        <p:txBody>
          <a:bodyPr/>
          <a:lstStyle/>
          <a:p>
            <a:r>
              <a:rPr kumimoji="1" lang="ja-JP" altLang="en-US" dirty="0"/>
              <a:t>知識をニューラルネットワークに注入している作業</a:t>
            </a:r>
          </a:p>
        </p:txBody>
      </p:sp>
      <p:sp>
        <p:nvSpPr>
          <p:cNvPr id="4" name="テキスト ボックス 3">
            <a:extLst>
              <a:ext uri="{FF2B5EF4-FFF2-40B4-BE49-F238E27FC236}">
                <a16:creationId xmlns:a16="http://schemas.microsoft.com/office/drawing/2014/main" id="{24015E6A-06BF-88F2-378C-89CE3563F865}"/>
              </a:ext>
            </a:extLst>
          </p:cNvPr>
          <p:cNvSpPr txBox="1"/>
          <p:nvPr/>
        </p:nvSpPr>
        <p:spPr>
          <a:xfrm>
            <a:off x="1890235" y="2685254"/>
            <a:ext cx="1588897"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日本 の 首都 は 東京</a:t>
            </a:r>
            <a:endParaRPr kumimoji="1" lang="en-US" altLang="ja-JP" sz="1200" dirty="0"/>
          </a:p>
        </p:txBody>
      </p:sp>
      <p:sp>
        <p:nvSpPr>
          <p:cNvPr id="5" name="楕円 4">
            <a:extLst>
              <a:ext uri="{FF2B5EF4-FFF2-40B4-BE49-F238E27FC236}">
                <a16:creationId xmlns:a16="http://schemas.microsoft.com/office/drawing/2014/main" id="{1A0F2081-20B1-C9B9-D029-EF813A062E81}"/>
              </a:ext>
            </a:extLst>
          </p:cNvPr>
          <p:cNvSpPr/>
          <p:nvPr/>
        </p:nvSpPr>
        <p:spPr>
          <a:xfrm>
            <a:off x="3962400" y="2579914"/>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日本</a:t>
            </a:r>
          </a:p>
        </p:txBody>
      </p:sp>
      <p:sp>
        <p:nvSpPr>
          <p:cNvPr id="6" name="楕円 5">
            <a:extLst>
              <a:ext uri="{FF2B5EF4-FFF2-40B4-BE49-F238E27FC236}">
                <a16:creationId xmlns:a16="http://schemas.microsoft.com/office/drawing/2014/main" id="{1E849CBB-10A2-A8E7-ADFF-2EF246905DE8}"/>
              </a:ext>
            </a:extLst>
          </p:cNvPr>
          <p:cNvSpPr/>
          <p:nvPr/>
        </p:nvSpPr>
        <p:spPr>
          <a:xfrm>
            <a:off x="3960223" y="4621038"/>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首都</a:t>
            </a:r>
          </a:p>
        </p:txBody>
      </p:sp>
      <p:sp>
        <p:nvSpPr>
          <p:cNvPr id="7" name="楕円 6">
            <a:extLst>
              <a:ext uri="{FF2B5EF4-FFF2-40B4-BE49-F238E27FC236}">
                <a16:creationId xmlns:a16="http://schemas.microsoft.com/office/drawing/2014/main" id="{977773C3-D422-8106-E59B-76FF92976FE4}"/>
              </a:ext>
            </a:extLst>
          </p:cNvPr>
          <p:cNvSpPr/>
          <p:nvPr/>
        </p:nvSpPr>
        <p:spPr>
          <a:xfrm>
            <a:off x="3962400" y="3096415"/>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アメリカ</a:t>
            </a:r>
          </a:p>
        </p:txBody>
      </p:sp>
      <p:sp>
        <p:nvSpPr>
          <p:cNvPr id="8" name="楕円 7">
            <a:extLst>
              <a:ext uri="{FF2B5EF4-FFF2-40B4-BE49-F238E27FC236}">
                <a16:creationId xmlns:a16="http://schemas.microsoft.com/office/drawing/2014/main" id="{150F4E63-FDDB-D7B5-F297-EC39F9335ED5}"/>
              </a:ext>
            </a:extLst>
          </p:cNvPr>
          <p:cNvSpPr/>
          <p:nvPr/>
        </p:nvSpPr>
        <p:spPr>
          <a:xfrm>
            <a:off x="3962400" y="3608562"/>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東京</a:t>
            </a:r>
          </a:p>
        </p:txBody>
      </p:sp>
      <p:sp>
        <p:nvSpPr>
          <p:cNvPr id="9" name="楕円 8">
            <a:extLst>
              <a:ext uri="{FF2B5EF4-FFF2-40B4-BE49-F238E27FC236}">
                <a16:creationId xmlns:a16="http://schemas.microsoft.com/office/drawing/2014/main" id="{3F6D99E5-C4EE-B82F-EA0E-A2F59770817F}"/>
              </a:ext>
            </a:extLst>
          </p:cNvPr>
          <p:cNvSpPr/>
          <p:nvPr/>
        </p:nvSpPr>
        <p:spPr>
          <a:xfrm>
            <a:off x="3962400" y="4114800"/>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ワシントン</a:t>
            </a:r>
          </a:p>
        </p:txBody>
      </p:sp>
      <p:sp>
        <p:nvSpPr>
          <p:cNvPr id="10" name="楕円 9">
            <a:extLst>
              <a:ext uri="{FF2B5EF4-FFF2-40B4-BE49-F238E27FC236}">
                <a16:creationId xmlns:a16="http://schemas.microsoft.com/office/drawing/2014/main" id="{30BDE089-4C67-E1A0-FF69-40AAEBD9E5CE}"/>
              </a:ext>
            </a:extLst>
          </p:cNvPr>
          <p:cNvSpPr/>
          <p:nvPr/>
        </p:nvSpPr>
        <p:spPr>
          <a:xfrm>
            <a:off x="3960223" y="5127276"/>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犬</a:t>
            </a:r>
          </a:p>
        </p:txBody>
      </p:sp>
      <p:sp>
        <p:nvSpPr>
          <p:cNvPr id="12" name="楕円 11">
            <a:extLst>
              <a:ext uri="{FF2B5EF4-FFF2-40B4-BE49-F238E27FC236}">
                <a16:creationId xmlns:a16="http://schemas.microsoft.com/office/drawing/2014/main" id="{F5F112D1-4664-44BB-DEA2-4E3B571C80AC}"/>
              </a:ext>
            </a:extLst>
          </p:cNvPr>
          <p:cNvSpPr/>
          <p:nvPr/>
        </p:nvSpPr>
        <p:spPr>
          <a:xfrm>
            <a:off x="3960223" y="56335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哺乳類</a:t>
            </a:r>
          </a:p>
        </p:txBody>
      </p:sp>
      <p:sp>
        <p:nvSpPr>
          <p:cNvPr id="14" name="テキスト ボックス 13">
            <a:extLst>
              <a:ext uri="{FF2B5EF4-FFF2-40B4-BE49-F238E27FC236}">
                <a16:creationId xmlns:a16="http://schemas.microsoft.com/office/drawing/2014/main" id="{1AFE6D11-36B9-4FA4-2732-DF3A7110D75C}"/>
              </a:ext>
            </a:extLst>
          </p:cNvPr>
          <p:cNvSpPr txBox="1"/>
          <p:nvPr/>
        </p:nvSpPr>
        <p:spPr>
          <a:xfrm>
            <a:off x="1621181" y="2191379"/>
            <a:ext cx="1338828" cy="369332"/>
          </a:xfrm>
          <a:prstGeom prst="rect">
            <a:avLst/>
          </a:prstGeom>
          <a:noFill/>
        </p:spPr>
        <p:txBody>
          <a:bodyPr wrap="none" rtlCol="0">
            <a:spAutoFit/>
          </a:bodyPr>
          <a:lstStyle/>
          <a:p>
            <a:r>
              <a:rPr kumimoji="1" lang="ja-JP" altLang="en-US" dirty="0"/>
              <a:t>学習データ</a:t>
            </a:r>
          </a:p>
        </p:txBody>
      </p:sp>
      <p:sp>
        <p:nvSpPr>
          <p:cNvPr id="15" name="テキスト ボックス 14">
            <a:extLst>
              <a:ext uri="{FF2B5EF4-FFF2-40B4-BE49-F238E27FC236}">
                <a16:creationId xmlns:a16="http://schemas.microsoft.com/office/drawing/2014/main" id="{76780C43-293A-1DB5-4D49-1F736F011289}"/>
              </a:ext>
            </a:extLst>
          </p:cNvPr>
          <p:cNvSpPr txBox="1"/>
          <p:nvPr/>
        </p:nvSpPr>
        <p:spPr>
          <a:xfrm>
            <a:off x="914400" y="5644618"/>
            <a:ext cx="2734491" cy="101566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200" dirty="0"/>
              <a:t>学習データをトークンに分割し、数値化したのちニューラルネットワークを構築します。大規模な</a:t>
            </a:r>
            <a:r>
              <a:rPr kumimoji="1" lang="en-US" altLang="ja-JP" sz="1200" dirty="0"/>
              <a:t>LLM</a:t>
            </a:r>
            <a:r>
              <a:rPr kumimoji="1" lang="ja-JP" altLang="en-US" sz="1200" dirty="0"/>
              <a:t>では数千億から数兆といったトークンのデータを学習しています。</a:t>
            </a:r>
            <a:endParaRPr kumimoji="1" lang="en-US" altLang="ja-JP" sz="1200" dirty="0"/>
          </a:p>
        </p:txBody>
      </p:sp>
      <p:sp>
        <p:nvSpPr>
          <p:cNvPr id="16" name="楕円 15">
            <a:extLst>
              <a:ext uri="{FF2B5EF4-FFF2-40B4-BE49-F238E27FC236}">
                <a16:creationId xmlns:a16="http://schemas.microsoft.com/office/drawing/2014/main" id="{AF214A7A-3698-2187-A0B1-0E61C982E087}"/>
              </a:ext>
            </a:extLst>
          </p:cNvPr>
          <p:cNvSpPr/>
          <p:nvPr/>
        </p:nvSpPr>
        <p:spPr>
          <a:xfrm>
            <a:off x="5543006" y="2579914"/>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日本</a:t>
            </a:r>
          </a:p>
        </p:txBody>
      </p:sp>
      <p:sp>
        <p:nvSpPr>
          <p:cNvPr id="17" name="楕円 16">
            <a:extLst>
              <a:ext uri="{FF2B5EF4-FFF2-40B4-BE49-F238E27FC236}">
                <a16:creationId xmlns:a16="http://schemas.microsoft.com/office/drawing/2014/main" id="{8CBE8AB8-F4ED-5668-9C38-D7E308254BA1}"/>
              </a:ext>
            </a:extLst>
          </p:cNvPr>
          <p:cNvSpPr/>
          <p:nvPr/>
        </p:nvSpPr>
        <p:spPr>
          <a:xfrm>
            <a:off x="5540829" y="4621038"/>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首都</a:t>
            </a:r>
          </a:p>
        </p:txBody>
      </p:sp>
      <p:sp>
        <p:nvSpPr>
          <p:cNvPr id="18" name="楕円 17">
            <a:extLst>
              <a:ext uri="{FF2B5EF4-FFF2-40B4-BE49-F238E27FC236}">
                <a16:creationId xmlns:a16="http://schemas.microsoft.com/office/drawing/2014/main" id="{BA8CD1B3-67DC-D900-2EED-DA042A461E4B}"/>
              </a:ext>
            </a:extLst>
          </p:cNvPr>
          <p:cNvSpPr/>
          <p:nvPr/>
        </p:nvSpPr>
        <p:spPr>
          <a:xfrm>
            <a:off x="5543006" y="3096415"/>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アメリカ</a:t>
            </a:r>
          </a:p>
        </p:txBody>
      </p:sp>
      <p:sp>
        <p:nvSpPr>
          <p:cNvPr id="19" name="楕円 18">
            <a:extLst>
              <a:ext uri="{FF2B5EF4-FFF2-40B4-BE49-F238E27FC236}">
                <a16:creationId xmlns:a16="http://schemas.microsoft.com/office/drawing/2014/main" id="{16A3373E-0EF7-4529-2333-3F40CD1E7529}"/>
              </a:ext>
            </a:extLst>
          </p:cNvPr>
          <p:cNvSpPr/>
          <p:nvPr/>
        </p:nvSpPr>
        <p:spPr>
          <a:xfrm>
            <a:off x="5543006" y="3608562"/>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東京</a:t>
            </a:r>
          </a:p>
        </p:txBody>
      </p:sp>
      <p:sp>
        <p:nvSpPr>
          <p:cNvPr id="20" name="楕円 19">
            <a:extLst>
              <a:ext uri="{FF2B5EF4-FFF2-40B4-BE49-F238E27FC236}">
                <a16:creationId xmlns:a16="http://schemas.microsoft.com/office/drawing/2014/main" id="{E8313068-9AE4-19F8-BB6F-BB1D744BC99F}"/>
              </a:ext>
            </a:extLst>
          </p:cNvPr>
          <p:cNvSpPr/>
          <p:nvPr/>
        </p:nvSpPr>
        <p:spPr>
          <a:xfrm>
            <a:off x="5543006" y="4114800"/>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ワシントン</a:t>
            </a:r>
          </a:p>
        </p:txBody>
      </p:sp>
      <p:sp>
        <p:nvSpPr>
          <p:cNvPr id="21" name="楕円 20">
            <a:extLst>
              <a:ext uri="{FF2B5EF4-FFF2-40B4-BE49-F238E27FC236}">
                <a16:creationId xmlns:a16="http://schemas.microsoft.com/office/drawing/2014/main" id="{A65B81EE-7C10-2A33-4716-EE335ADD66B0}"/>
              </a:ext>
            </a:extLst>
          </p:cNvPr>
          <p:cNvSpPr/>
          <p:nvPr/>
        </p:nvSpPr>
        <p:spPr>
          <a:xfrm>
            <a:off x="5540829" y="5127276"/>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犬</a:t>
            </a:r>
          </a:p>
        </p:txBody>
      </p:sp>
      <p:sp>
        <p:nvSpPr>
          <p:cNvPr id="22" name="楕円 21">
            <a:extLst>
              <a:ext uri="{FF2B5EF4-FFF2-40B4-BE49-F238E27FC236}">
                <a16:creationId xmlns:a16="http://schemas.microsoft.com/office/drawing/2014/main" id="{235F8EB4-005D-E90B-454F-6751020ACD75}"/>
              </a:ext>
            </a:extLst>
          </p:cNvPr>
          <p:cNvSpPr/>
          <p:nvPr/>
        </p:nvSpPr>
        <p:spPr>
          <a:xfrm>
            <a:off x="5540829" y="5633514"/>
            <a:ext cx="487680" cy="487680"/>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哺乳類</a:t>
            </a:r>
          </a:p>
        </p:txBody>
      </p:sp>
      <p:sp>
        <p:nvSpPr>
          <p:cNvPr id="23" name="楕円 22">
            <a:extLst>
              <a:ext uri="{FF2B5EF4-FFF2-40B4-BE49-F238E27FC236}">
                <a16:creationId xmlns:a16="http://schemas.microsoft.com/office/drawing/2014/main" id="{3197312D-CE30-DFF7-2863-DF6EA8C11703}"/>
              </a:ext>
            </a:extLst>
          </p:cNvPr>
          <p:cNvSpPr/>
          <p:nvPr/>
        </p:nvSpPr>
        <p:spPr>
          <a:xfrm>
            <a:off x="7119258" y="25799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日本</a:t>
            </a:r>
          </a:p>
        </p:txBody>
      </p:sp>
      <p:sp>
        <p:nvSpPr>
          <p:cNvPr id="24" name="楕円 23">
            <a:extLst>
              <a:ext uri="{FF2B5EF4-FFF2-40B4-BE49-F238E27FC236}">
                <a16:creationId xmlns:a16="http://schemas.microsoft.com/office/drawing/2014/main" id="{AB31EDC9-91AC-BD55-F486-B905ADF83F68}"/>
              </a:ext>
            </a:extLst>
          </p:cNvPr>
          <p:cNvSpPr/>
          <p:nvPr/>
        </p:nvSpPr>
        <p:spPr>
          <a:xfrm>
            <a:off x="7117081" y="4621038"/>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首都</a:t>
            </a:r>
          </a:p>
        </p:txBody>
      </p:sp>
      <p:sp>
        <p:nvSpPr>
          <p:cNvPr id="25" name="楕円 24">
            <a:extLst>
              <a:ext uri="{FF2B5EF4-FFF2-40B4-BE49-F238E27FC236}">
                <a16:creationId xmlns:a16="http://schemas.microsoft.com/office/drawing/2014/main" id="{C7D00847-81B7-150F-DECA-F4B1FBB7E541}"/>
              </a:ext>
            </a:extLst>
          </p:cNvPr>
          <p:cNvSpPr/>
          <p:nvPr/>
        </p:nvSpPr>
        <p:spPr>
          <a:xfrm>
            <a:off x="7119258" y="3096415"/>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アメリカ</a:t>
            </a:r>
          </a:p>
        </p:txBody>
      </p:sp>
      <p:sp>
        <p:nvSpPr>
          <p:cNvPr id="26" name="楕円 25">
            <a:extLst>
              <a:ext uri="{FF2B5EF4-FFF2-40B4-BE49-F238E27FC236}">
                <a16:creationId xmlns:a16="http://schemas.microsoft.com/office/drawing/2014/main" id="{AB20D2BD-0A52-2EDE-1D37-E4D1E41997E5}"/>
              </a:ext>
            </a:extLst>
          </p:cNvPr>
          <p:cNvSpPr/>
          <p:nvPr/>
        </p:nvSpPr>
        <p:spPr>
          <a:xfrm>
            <a:off x="7119258" y="3608562"/>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東京</a:t>
            </a:r>
          </a:p>
        </p:txBody>
      </p:sp>
      <p:sp>
        <p:nvSpPr>
          <p:cNvPr id="27" name="楕円 26">
            <a:extLst>
              <a:ext uri="{FF2B5EF4-FFF2-40B4-BE49-F238E27FC236}">
                <a16:creationId xmlns:a16="http://schemas.microsoft.com/office/drawing/2014/main" id="{AED24A93-251A-44FC-B36D-B53FA8EA5B54}"/>
              </a:ext>
            </a:extLst>
          </p:cNvPr>
          <p:cNvSpPr/>
          <p:nvPr/>
        </p:nvSpPr>
        <p:spPr>
          <a:xfrm>
            <a:off x="7119258" y="4114800"/>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ワシントン</a:t>
            </a:r>
          </a:p>
        </p:txBody>
      </p:sp>
      <p:sp>
        <p:nvSpPr>
          <p:cNvPr id="28" name="楕円 27">
            <a:extLst>
              <a:ext uri="{FF2B5EF4-FFF2-40B4-BE49-F238E27FC236}">
                <a16:creationId xmlns:a16="http://schemas.microsoft.com/office/drawing/2014/main" id="{BE67CE57-1583-EBFB-D16B-16CF9EF0FE06}"/>
              </a:ext>
            </a:extLst>
          </p:cNvPr>
          <p:cNvSpPr/>
          <p:nvPr/>
        </p:nvSpPr>
        <p:spPr>
          <a:xfrm>
            <a:off x="7117081" y="5127276"/>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犬</a:t>
            </a:r>
          </a:p>
        </p:txBody>
      </p:sp>
      <p:sp>
        <p:nvSpPr>
          <p:cNvPr id="29" name="楕円 28">
            <a:extLst>
              <a:ext uri="{FF2B5EF4-FFF2-40B4-BE49-F238E27FC236}">
                <a16:creationId xmlns:a16="http://schemas.microsoft.com/office/drawing/2014/main" id="{1172F9E5-72A3-29C0-5D39-F8A110E8884A}"/>
              </a:ext>
            </a:extLst>
          </p:cNvPr>
          <p:cNvSpPr/>
          <p:nvPr/>
        </p:nvSpPr>
        <p:spPr>
          <a:xfrm>
            <a:off x="7117081" y="56335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哺乳類</a:t>
            </a:r>
          </a:p>
        </p:txBody>
      </p:sp>
      <p:cxnSp>
        <p:nvCxnSpPr>
          <p:cNvPr id="31" name="直線矢印コネクタ 30">
            <a:extLst>
              <a:ext uri="{FF2B5EF4-FFF2-40B4-BE49-F238E27FC236}">
                <a16:creationId xmlns:a16="http://schemas.microsoft.com/office/drawing/2014/main" id="{FEA06DA8-070A-D0A3-09FA-FC9574D8C74A}"/>
              </a:ext>
            </a:extLst>
          </p:cNvPr>
          <p:cNvCxnSpPr>
            <a:stCxn id="5" idx="6"/>
            <a:endCxn id="16" idx="2"/>
          </p:cNvCxnSpPr>
          <p:nvPr/>
        </p:nvCxnSpPr>
        <p:spPr>
          <a:xfrm>
            <a:off x="4450080" y="2823754"/>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3" name="直線矢印コネクタ 32">
            <a:extLst>
              <a:ext uri="{FF2B5EF4-FFF2-40B4-BE49-F238E27FC236}">
                <a16:creationId xmlns:a16="http://schemas.microsoft.com/office/drawing/2014/main" id="{879FBE34-3BF6-A692-64C5-793E3A12F94C}"/>
              </a:ext>
            </a:extLst>
          </p:cNvPr>
          <p:cNvCxnSpPr>
            <a:stCxn id="7" idx="6"/>
            <a:endCxn id="18" idx="2"/>
          </p:cNvCxnSpPr>
          <p:nvPr/>
        </p:nvCxnSpPr>
        <p:spPr>
          <a:xfrm>
            <a:off x="4450080" y="3340255"/>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5" name="直線矢印コネクタ 34">
            <a:extLst>
              <a:ext uri="{FF2B5EF4-FFF2-40B4-BE49-F238E27FC236}">
                <a16:creationId xmlns:a16="http://schemas.microsoft.com/office/drawing/2014/main" id="{409800A4-9722-D4EE-F233-F4395B753251}"/>
              </a:ext>
            </a:extLst>
          </p:cNvPr>
          <p:cNvCxnSpPr>
            <a:stCxn id="8" idx="6"/>
            <a:endCxn id="19" idx="2"/>
          </p:cNvCxnSpPr>
          <p:nvPr/>
        </p:nvCxnSpPr>
        <p:spPr>
          <a:xfrm>
            <a:off x="4450080" y="3852402"/>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7" name="直線矢印コネクタ 36">
            <a:extLst>
              <a:ext uri="{FF2B5EF4-FFF2-40B4-BE49-F238E27FC236}">
                <a16:creationId xmlns:a16="http://schemas.microsoft.com/office/drawing/2014/main" id="{D3CD59DD-CB0D-B76E-99A3-898C2142A65D}"/>
              </a:ext>
            </a:extLst>
          </p:cNvPr>
          <p:cNvCxnSpPr>
            <a:stCxn id="9" idx="6"/>
            <a:endCxn id="20" idx="2"/>
          </p:cNvCxnSpPr>
          <p:nvPr/>
        </p:nvCxnSpPr>
        <p:spPr>
          <a:xfrm>
            <a:off x="4450080" y="4358640"/>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9" name="直線矢印コネクタ 38">
            <a:extLst>
              <a:ext uri="{FF2B5EF4-FFF2-40B4-BE49-F238E27FC236}">
                <a16:creationId xmlns:a16="http://schemas.microsoft.com/office/drawing/2014/main" id="{B34CB0C8-3C6D-3AD4-F2D2-D8CADB78BCD6}"/>
              </a:ext>
            </a:extLst>
          </p:cNvPr>
          <p:cNvCxnSpPr>
            <a:stCxn id="6" idx="6"/>
            <a:endCxn id="17" idx="2"/>
          </p:cNvCxnSpPr>
          <p:nvPr/>
        </p:nvCxnSpPr>
        <p:spPr>
          <a:xfrm>
            <a:off x="4447903" y="4864878"/>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1" name="直線矢印コネクタ 40">
            <a:extLst>
              <a:ext uri="{FF2B5EF4-FFF2-40B4-BE49-F238E27FC236}">
                <a16:creationId xmlns:a16="http://schemas.microsoft.com/office/drawing/2014/main" id="{C3E12C06-8497-7953-3E40-B762FEA901BE}"/>
              </a:ext>
            </a:extLst>
          </p:cNvPr>
          <p:cNvCxnSpPr>
            <a:stCxn id="10" idx="6"/>
            <a:endCxn id="21" idx="2"/>
          </p:cNvCxnSpPr>
          <p:nvPr/>
        </p:nvCxnSpPr>
        <p:spPr>
          <a:xfrm>
            <a:off x="4447903" y="5371116"/>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3" name="直線矢印コネクタ 42">
            <a:extLst>
              <a:ext uri="{FF2B5EF4-FFF2-40B4-BE49-F238E27FC236}">
                <a16:creationId xmlns:a16="http://schemas.microsoft.com/office/drawing/2014/main" id="{7AC765E4-CAE4-AC9D-145A-70699827D9DC}"/>
              </a:ext>
            </a:extLst>
          </p:cNvPr>
          <p:cNvCxnSpPr>
            <a:cxnSpLocks/>
            <a:stCxn id="5" idx="6"/>
            <a:endCxn id="18" idx="2"/>
          </p:cNvCxnSpPr>
          <p:nvPr/>
        </p:nvCxnSpPr>
        <p:spPr>
          <a:xfrm>
            <a:off x="4450080" y="2823754"/>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6" name="直線矢印コネクタ 45">
            <a:extLst>
              <a:ext uri="{FF2B5EF4-FFF2-40B4-BE49-F238E27FC236}">
                <a16:creationId xmlns:a16="http://schemas.microsoft.com/office/drawing/2014/main" id="{3294CDFE-33CF-2FA4-B955-6642DE2072E8}"/>
              </a:ext>
            </a:extLst>
          </p:cNvPr>
          <p:cNvCxnSpPr>
            <a:stCxn id="5" idx="6"/>
            <a:endCxn id="19" idx="2"/>
          </p:cNvCxnSpPr>
          <p:nvPr/>
        </p:nvCxnSpPr>
        <p:spPr>
          <a:xfrm>
            <a:off x="4450080" y="2823754"/>
            <a:ext cx="1092926" cy="102864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8" name="直線矢印コネクタ 47">
            <a:extLst>
              <a:ext uri="{FF2B5EF4-FFF2-40B4-BE49-F238E27FC236}">
                <a16:creationId xmlns:a16="http://schemas.microsoft.com/office/drawing/2014/main" id="{77390630-E411-041D-E93F-CF51D0A69C00}"/>
              </a:ext>
            </a:extLst>
          </p:cNvPr>
          <p:cNvCxnSpPr>
            <a:stCxn id="5" idx="6"/>
            <a:endCxn id="20" idx="2"/>
          </p:cNvCxnSpPr>
          <p:nvPr/>
        </p:nvCxnSpPr>
        <p:spPr>
          <a:xfrm>
            <a:off x="4450080" y="2823754"/>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0" name="直線矢印コネクタ 49">
            <a:extLst>
              <a:ext uri="{FF2B5EF4-FFF2-40B4-BE49-F238E27FC236}">
                <a16:creationId xmlns:a16="http://schemas.microsoft.com/office/drawing/2014/main" id="{652B4156-32FB-891D-A92F-17C6E67AAF62}"/>
              </a:ext>
            </a:extLst>
          </p:cNvPr>
          <p:cNvCxnSpPr>
            <a:stCxn id="5" idx="6"/>
            <a:endCxn id="17" idx="2"/>
          </p:cNvCxnSpPr>
          <p:nvPr/>
        </p:nvCxnSpPr>
        <p:spPr>
          <a:xfrm>
            <a:off x="4450080" y="2823754"/>
            <a:ext cx="1090749" cy="2041124"/>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52" name="直線矢印コネクタ 51">
            <a:extLst>
              <a:ext uri="{FF2B5EF4-FFF2-40B4-BE49-F238E27FC236}">
                <a16:creationId xmlns:a16="http://schemas.microsoft.com/office/drawing/2014/main" id="{96A5B16D-7CDE-2B5C-A25B-CB7A1FACFE43}"/>
              </a:ext>
            </a:extLst>
          </p:cNvPr>
          <p:cNvCxnSpPr>
            <a:stCxn id="5" idx="6"/>
            <a:endCxn id="21" idx="2"/>
          </p:cNvCxnSpPr>
          <p:nvPr/>
        </p:nvCxnSpPr>
        <p:spPr>
          <a:xfrm>
            <a:off x="4450080" y="2823754"/>
            <a:ext cx="1090749"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4" name="直線矢印コネクタ 53">
            <a:extLst>
              <a:ext uri="{FF2B5EF4-FFF2-40B4-BE49-F238E27FC236}">
                <a16:creationId xmlns:a16="http://schemas.microsoft.com/office/drawing/2014/main" id="{C9AB717D-5DD5-E50D-369B-F59BE50296F0}"/>
              </a:ext>
            </a:extLst>
          </p:cNvPr>
          <p:cNvCxnSpPr>
            <a:stCxn id="5" idx="6"/>
            <a:endCxn id="22" idx="2"/>
          </p:cNvCxnSpPr>
          <p:nvPr/>
        </p:nvCxnSpPr>
        <p:spPr>
          <a:xfrm>
            <a:off x="4450080" y="2823754"/>
            <a:ext cx="1090749"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6" name="直線矢印コネクタ 55">
            <a:extLst>
              <a:ext uri="{FF2B5EF4-FFF2-40B4-BE49-F238E27FC236}">
                <a16:creationId xmlns:a16="http://schemas.microsoft.com/office/drawing/2014/main" id="{85182943-393A-52BB-60CC-8F9C2D816975}"/>
              </a:ext>
            </a:extLst>
          </p:cNvPr>
          <p:cNvCxnSpPr>
            <a:stCxn id="7" idx="6"/>
            <a:endCxn id="16" idx="2"/>
          </p:cNvCxnSpPr>
          <p:nvPr/>
        </p:nvCxnSpPr>
        <p:spPr>
          <a:xfrm flipV="1">
            <a:off x="4450080" y="2823754"/>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8" name="直線矢印コネクタ 57">
            <a:extLst>
              <a:ext uri="{FF2B5EF4-FFF2-40B4-BE49-F238E27FC236}">
                <a16:creationId xmlns:a16="http://schemas.microsoft.com/office/drawing/2014/main" id="{A68899CB-B17E-6DB1-C8E7-C5B3CCF34265}"/>
              </a:ext>
            </a:extLst>
          </p:cNvPr>
          <p:cNvCxnSpPr>
            <a:stCxn id="7" idx="6"/>
            <a:endCxn id="19" idx="2"/>
          </p:cNvCxnSpPr>
          <p:nvPr/>
        </p:nvCxnSpPr>
        <p:spPr>
          <a:xfrm>
            <a:off x="4450080" y="3340255"/>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60" name="直線矢印コネクタ 59">
            <a:extLst>
              <a:ext uri="{FF2B5EF4-FFF2-40B4-BE49-F238E27FC236}">
                <a16:creationId xmlns:a16="http://schemas.microsoft.com/office/drawing/2014/main" id="{8150D32F-7057-F888-9792-4700B4750F31}"/>
              </a:ext>
            </a:extLst>
          </p:cNvPr>
          <p:cNvCxnSpPr>
            <a:stCxn id="7" idx="6"/>
            <a:endCxn id="17" idx="2"/>
          </p:cNvCxnSpPr>
          <p:nvPr/>
        </p:nvCxnSpPr>
        <p:spPr>
          <a:xfrm>
            <a:off x="4450080" y="3340255"/>
            <a:ext cx="1090749" cy="1524623"/>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62" name="直線矢印コネクタ 61">
            <a:extLst>
              <a:ext uri="{FF2B5EF4-FFF2-40B4-BE49-F238E27FC236}">
                <a16:creationId xmlns:a16="http://schemas.microsoft.com/office/drawing/2014/main" id="{9919310C-6616-C6E9-732D-F90C4C1C0679}"/>
              </a:ext>
            </a:extLst>
          </p:cNvPr>
          <p:cNvCxnSpPr>
            <a:stCxn id="7" idx="6"/>
            <a:endCxn id="21" idx="2"/>
          </p:cNvCxnSpPr>
          <p:nvPr/>
        </p:nvCxnSpPr>
        <p:spPr>
          <a:xfrm>
            <a:off x="4450080" y="3340255"/>
            <a:ext cx="1090749"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64" name="直線矢印コネクタ 63">
            <a:extLst>
              <a:ext uri="{FF2B5EF4-FFF2-40B4-BE49-F238E27FC236}">
                <a16:creationId xmlns:a16="http://schemas.microsoft.com/office/drawing/2014/main" id="{05849674-9EB8-237C-EC84-C4F71B771C73}"/>
              </a:ext>
            </a:extLst>
          </p:cNvPr>
          <p:cNvCxnSpPr>
            <a:stCxn id="7" idx="6"/>
            <a:endCxn id="22" idx="2"/>
          </p:cNvCxnSpPr>
          <p:nvPr/>
        </p:nvCxnSpPr>
        <p:spPr>
          <a:xfrm>
            <a:off x="4450080" y="3340255"/>
            <a:ext cx="1090749"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83" name="直線矢印コネクタ 82">
            <a:extLst>
              <a:ext uri="{FF2B5EF4-FFF2-40B4-BE49-F238E27FC236}">
                <a16:creationId xmlns:a16="http://schemas.microsoft.com/office/drawing/2014/main" id="{4CDAF52C-65AC-F6C7-8B66-A0795606C744}"/>
              </a:ext>
            </a:extLst>
          </p:cNvPr>
          <p:cNvCxnSpPr>
            <a:cxnSpLocks/>
            <a:stCxn id="8" idx="6"/>
            <a:endCxn id="16" idx="2"/>
          </p:cNvCxnSpPr>
          <p:nvPr/>
        </p:nvCxnSpPr>
        <p:spPr>
          <a:xfrm flipV="1">
            <a:off x="4450080" y="2823754"/>
            <a:ext cx="1092926" cy="102864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85" name="直線矢印コネクタ 84">
            <a:extLst>
              <a:ext uri="{FF2B5EF4-FFF2-40B4-BE49-F238E27FC236}">
                <a16:creationId xmlns:a16="http://schemas.microsoft.com/office/drawing/2014/main" id="{A7A19E12-F55F-ADD3-5C1B-EF6E43693C1D}"/>
              </a:ext>
            </a:extLst>
          </p:cNvPr>
          <p:cNvCxnSpPr>
            <a:cxnSpLocks/>
            <a:stCxn id="8" idx="6"/>
            <a:endCxn id="18" idx="2"/>
          </p:cNvCxnSpPr>
          <p:nvPr/>
        </p:nvCxnSpPr>
        <p:spPr>
          <a:xfrm flipV="1">
            <a:off x="4450080" y="3340255"/>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88" name="直線矢印コネクタ 87">
            <a:extLst>
              <a:ext uri="{FF2B5EF4-FFF2-40B4-BE49-F238E27FC236}">
                <a16:creationId xmlns:a16="http://schemas.microsoft.com/office/drawing/2014/main" id="{6472E75F-D8AC-3ECE-CF6F-80E752C6756F}"/>
              </a:ext>
            </a:extLst>
          </p:cNvPr>
          <p:cNvCxnSpPr>
            <a:stCxn id="8" idx="6"/>
            <a:endCxn id="20" idx="2"/>
          </p:cNvCxnSpPr>
          <p:nvPr/>
        </p:nvCxnSpPr>
        <p:spPr>
          <a:xfrm>
            <a:off x="4450080" y="3852402"/>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0" name="直線矢印コネクタ 89">
            <a:extLst>
              <a:ext uri="{FF2B5EF4-FFF2-40B4-BE49-F238E27FC236}">
                <a16:creationId xmlns:a16="http://schemas.microsoft.com/office/drawing/2014/main" id="{FDC4896C-0EB7-44F8-2B98-8DA3EF3D08C9}"/>
              </a:ext>
            </a:extLst>
          </p:cNvPr>
          <p:cNvCxnSpPr>
            <a:stCxn id="8" idx="6"/>
            <a:endCxn id="21" idx="2"/>
          </p:cNvCxnSpPr>
          <p:nvPr/>
        </p:nvCxnSpPr>
        <p:spPr>
          <a:xfrm>
            <a:off x="4450080" y="3852402"/>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2" name="直線矢印コネクタ 91">
            <a:extLst>
              <a:ext uri="{FF2B5EF4-FFF2-40B4-BE49-F238E27FC236}">
                <a16:creationId xmlns:a16="http://schemas.microsoft.com/office/drawing/2014/main" id="{F2689F94-0C15-ED8E-7CBB-92789D19CE35}"/>
              </a:ext>
            </a:extLst>
          </p:cNvPr>
          <p:cNvCxnSpPr>
            <a:stCxn id="8" idx="6"/>
            <a:endCxn id="22" idx="2"/>
          </p:cNvCxnSpPr>
          <p:nvPr/>
        </p:nvCxnSpPr>
        <p:spPr>
          <a:xfrm>
            <a:off x="4450080" y="3852402"/>
            <a:ext cx="1090749"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4" name="直線矢印コネクタ 93">
            <a:extLst>
              <a:ext uri="{FF2B5EF4-FFF2-40B4-BE49-F238E27FC236}">
                <a16:creationId xmlns:a16="http://schemas.microsoft.com/office/drawing/2014/main" id="{9FC7464C-2920-E98F-9A6B-07427A86A412}"/>
              </a:ext>
            </a:extLst>
          </p:cNvPr>
          <p:cNvCxnSpPr>
            <a:stCxn id="9" idx="6"/>
            <a:endCxn id="16" idx="2"/>
          </p:cNvCxnSpPr>
          <p:nvPr/>
        </p:nvCxnSpPr>
        <p:spPr>
          <a:xfrm flipV="1">
            <a:off x="4450080" y="2823754"/>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6" name="直線矢印コネクタ 95">
            <a:extLst>
              <a:ext uri="{FF2B5EF4-FFF2-40B4-BE49-F238E27FC236}">
                <a16:creationId xmlns:a16="http://schemas.microsoft.com/office/drawing/2014/main" id="{08AFBEA3-7886-2302-56C5-9317954F79D7}"/>
              </a:ext>
            </a:extLst>
          </p:cNvPr>
          <p:cNvCxnSpPr>
            <a:stCxn id="9" idx="6"/>
            <a:endCxn id="18" idx="2"/>
          </p:cNvCxnSpPr>
          <p:nvPr/>
        </p:nvCxnSpPr>
        <p:spPr>
          <a:xfrm flipV="1">
            <a:off x="4450080" y="3340255"/>
            <a:ext cx="1092926" cy="1018385"/>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8" name="直線矢印コネクタ 97">
            <a:extLst>
              <a:ext uri="{FF2B5EF4-FFF2-40B4-BE49-F238E27FC236}">
                <a16:creationId xmlns:a16="http://schemas.microsoft.com/office/drawing/2014/main" id="{551ACB2E-5CE0-EB9F-D362-60B13408E70E}"/>
              </a:ext>
            </a:extLst>
          </p:cNvPr>
          <p:cNvCxnSpPr>
            <a:stCxn id="9" idx="6"/>
            <a:endCxn id="19" idx="2"/>
          </p:cNvCxnSpPr>
          <p:nvPr/>
        </p:nvCxnSpPr>
        <p:spPr>
          <a:xfrm flipV="1">
            <a:off x="4450080" y="3852402"/>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0" name="直線矢印コネクタ 99">
            <a:extLst>
              <a:ext uri="{FF2B5EF4-FFF2-40B4-BE49-F238E27FC236}">
                <a16:creationId xmlns:a16="http://schemas.microsoft.com/office/drawing/2014/main" id="{85E89A00-60E3-7C8C-AA39-1C91F9AD6419}"/>
              </a:ext>
            </a:extLst>
          </p:cNvPr>
          <p:cNvCxnSpPr>
            <a:stCxn id="9" idx="6"/>
            <a:endCxn id="17" idx="2"/>
          </p:cNvCxnSpPr>
          <p:nvPr/>
        </p:nvCxnSpPr>
        <p:spPr>
          <a:xfrm>
            <a:off x="4450080" y="4358640"/>
            <a:ext cx="1090749"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2" name="直線矢印コネクタ 101">
            <a:extLst>
              <a:ext uri="{FF2B5EF4-FFF2-40B4-BE49-F238E27FC236}">
                <a16:creationId xmlns:a16="http://schemas.microsoft.com/office/drawing/2014/main" id="{7FC3D7B6-8B28-F0CA-C9B7-3F9DD773942F}"/>
              </a:ext>
            </a:extLst>
          </p:cNvPr>
          <p:cNvCxnSpPr>
            <a:stCxn id="9" idx="6"/>
            <a:endCxn id="21" idx="2"/>
          </p:cNvCxnSpPr>
          <p:nvPr/>
        </p:nvCxnSpPr>
        <p:spPr>
          <a:xfrm>
            <a:off x="4450080" y="4358640"/>
            <a:ext cx="1090749"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4" name="直線矢印コネクタ 103">
            <a:extLst>
              <a:ext uri="{FF2B5EF4-FFF2-40B4-BE49-F238E27FC236}">
                <a16:creationId xmlns:a16="http://schemas.microsoft.com/office/drawing/2014/main" id="{734C5A90-32FA-E78A-ED30-AEF5A2F358E2}"/>
              </a:ext>
            </a:extLst>
          </p:cNvPr>
          <p:cNvCxnSpPr>
            <a:stCxn id="9" idx="6"/>
            <a:endCxn id="22" idx="2"/>
          </p:cNvCxnSpPr>
          <p:nvPr/>
        </p:nvCxnSpPr>
        <p:spPr>
          <a:xfrm>
            <a:off x="4450080" y="4358640"/>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6" name="直線矢印コネクタ 105">
            <a:extLst>
              <a:ext uri="{FF2B5EF4-FFF2-40B4-BE49-F238E27FC236}">
                <a16:creationId xmlns:a16="http://schemas.microsoft.com/office/drawing/2014/main" id="{C08D4E7C-CBC2-DCDE-3660-558C52E7640D}"/>
              </a:ext>
            </a:extLst>
          </p:cNvPr>
          <p:cNvCxnSpPr>
            <a:cxnSpLocks/>
            <a:stCxn id="6" idx="6"/>
            <a:endCxn id="16" idx="2"/>
          </p:cNvCxnSpPr>
          <p:nvPr/>
        </p:nvCxnSpPr>
        <p:spPr>
          <a:xfrm flipV="1">
            <a:off x="4447903" y="2823754"/>
            <a:ext cx="1095103" cy="204112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2" name="直線矢印コネクタ 111">
            <a:extLst>
              <a:ext uri="{FF2B5EF4-FFF2-40B4-BE49-F238E27FC236}">
                <a16:creationId xmlns:a16="http://schemas.microsoft.com/office/drawing/2014/main" id="{18DDB425-4FC3-0DB1-4BC1-D9696BAC7728}"/>
              </a:ext>
            </a:extLst>
          </p:cNvPr>
          <p:cNvCxnSpPr>
            <a:stCxn id="6" idx="6"/>
            <a:endCxn id="18" idx="2"/>
          </p:cNvCxnSpPr>
          <p:nvPr/>
        </p:nvCxnSpPr>
        <p:spPr>
          <a:xfrm flipV="1">
            <a:off x="4447903" y="3340255"/>
            <a:ext cx="1095103"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4" name="直線矢印コネクタ 113">
            <a:extLst>
              <a:ext uri="{FF2B5EF4-FFF2-40B4-BE49-F238E27FC236}">
                <a16:creationId xmlns:a16="http://schemas.microsoft.com/office/drawing/2014/main" id="{55196E3F-FD10-911F-84BD-5244BA88A41C}"/>
              </a:ext>
            </a:extLst>
          </p:cNvPr>
          <p:cNvCxnSpPr>
            <a:stCxn id="6" idx="6"/>
            <a:endCxn id="19" idx="2"/>
          </p:cNvCxnSpPr>
          <p:nvPr/>
        </p:nvCxnSpPr>
        <p:spPr>
          <a:xfrm flipV="1">
            <a:off x="4447903" y="3852402"/>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6" name="直線矢印コネクタ 115">
            <a:extLst>
              <a:ext uri="{FF2B5EF4-FFF2-40B4-BE49-F238E27FC236}">
                <a16:creationId xmlns:a16="http://schemas.microsoft.com/office/drawing/2014/main" id="{A5482DDC-1E31-5BB7-A464-F43170DDEBE3}"/>
              </a:ext>
            </a:extLst>
          </p:cNvPr>
          <p:cNvCxnSpPr>
            <a:stCxn id="6" idx="6"/>
            <a:endCxn id="20" idx="2"/>
          </p:cNvCxnSpPr>
          <p:nvPr/>
        </p:nvCxnSpPr>
        <p:spPr>
          <a:xfrm flipV="1">
            <a:off x="4447903" y="4358640"/>
            <a:ext cx="1095103"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8" name="直線矢印コネクタ 117">
            <a:extLst>
              <a:ext uri="{FF2B5EF4-FFF2-40B4-BE49-F238E27FC236}">
                <a16:creationId xmlns:a16="http://schemas.microsoft.com/office/drawing/2014/main" id="{D508446D-9144-7900-F003-C4342680A478}"/>
              </a:ext>
            </a:extLst>
          </p:cNvPr>
          <p:cNvCxnSpPr>
            <a:stCxn id="6" idx="6"/>
            <a:endCxn id="21" idx="2"/>
          </p:cNvCxnSpPr>
          <p:nvPr/>
        </p:nvCxnSpPr>
        <p:spPr>
          <a:xfrm>
            <a:off x="4447903" y="4864878"/>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0" name="直線矢印コネクタ 119">
            <a:extLst>
              <a:ext uri="{FF2B5EF4-FFF2-40B4-BE49-F238E27FC236}">
                <a16:creationId xmlns:a16="http://schemas.microsoft.com/office/drawing/2014/main" id="{5416CDC6-D3E9-C91C-61D4-1749F1B783F3}"/>
              </a:ext>
            </a:extLst>
          </p:cNvPr>
          <p:cNvCxnSpPr>
            <a:stCxn id="6" idx="6"/>
            <a:endCxn id="22" idx="2"/>
          </p:cNvCxnSpPr>
          <p:nvPr/>
        </p:nvCxnSpPr>
        <p:spPr>
          <a:xfrm>
            <a:off x="4447903" y="4864878"/>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2" name="直線矢印コネクタ 121">
            <a:extLst>
              <a:ext uri="{FF2B5EF4-FFF2-40B4-BE49-F238E27FC236}">
                <a16:creationId xmlns:a16="http://schemas.microsoft.com/office/drawing/2014/main" id="{E076C710-26C6-C76C-F667-C13104D83BA4}"/>
              </a:ext>
            </a:extLst>
          </p:cNvPr>
          <p:cNvCxnSpPr>
            <a:stCxn id="10" idx="6"/>
            <a:endCxn id="16" idx="2"/>
          </p:cNvCxnSpPr>
          <p:nvPr/>
        </p:nvCxnSpPr>
        <p:spPr>
          <a:xfrm flipV="1">
            <a:off x="4447903" y="2823754"/>
            <a:ext cx="1095103"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4" name="直線矢印コネクタ 123">
            <a:extLst>
              <a:ext uri="{FF2B5EF4-FFF2-40B4-BE49-F238E27FC236}">
                <a16:creationId xmlns:a16="http://schemas.microsoft.com/office/drawing/2014/main" id="{16965A2F-2DBB-9AF8-064F-8C181C7B0257}"/>
              </a:ext>
            </a:extLst>
          </p:cNvPr>
          <p:cNvCxnSpPr>
            <a:stCxn id="10" idx="6"/>
            <a:endCxn id="18" idx="2"/>
          </p:cNvCxnSpPr>
          <p:nvPr/>
        </p:nvCxnSpPr>
        <p:spPr>
          <a:xfrm flipV="1">
            <a:off x="4447903" y="3340255"/>
            <a:ext cx="1095103"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6" name="直線矢印コネクタ 125">
            <a:extLst>
              <a:ext uri="{FF2B5EF4-FFF2-40B4-BE49-F238E27FC236}">
                <a16:creationId xmlns:a16="http://schemas.microsoft.com/office/drawing/2014/main" id="{8C900D89-2C21-8B33-8C3F-D2232956C4F6}"/>
              </a:ext>
            </a:extLst>
          </p:cNvPr>
          <p:cNvCxnSpPr>
            <a:stCxn id="10" idx="6"/>
            <a:endCxn id="19" idx="2"/>
          </p:cNvCxnSpPr>
          <p:nvPr/>
        </p:nvCxnSpPr>
        <p:spPr>
          <a:xfrm flipV="1">
            <a:off x="4447903" y="3852402"/>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8" name="直線矢印コネクタ 127">
            <a:extLst>
              <a:ext uri="{FF2B5EF4-FFF2-40B4-BE49-F238E27FC236}">
                <a16:creationId xmlns:a16="http://schemas.microsoft.com/office/drawing/2014/main" id="{D522F198-9B5D-A557-B3DE-CDC616D26A8A}"/>
              </a:ext>
            </a:extLst>
          </p:cNvPr>
          <p:cNvCxnSpPr>
            <a:stCxn id="10" idx="6"/>
            <a:endCxn id="20" idx="2"/>
          </p:cNvCxnSpPr>
          <p:nvPr/>
        </p:nvCxnSpPr>
        <p:spPr>
          <a:xfrm flipV="1">
            <a:off x="4447903" y="4358640"/>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0" name="直線矢印コネクタ 129">
            <a:extLst>
              <a:ext uri="{FF2B5EF4-FFF2-40B4-BE49-F238E27FC236}">
                <a16:creationId xmlns:a16="http://schemas.microsoft.com/office/drawing/2014/main" id="{9558772C-5B8F-ECDF-CBB9-395E68341518}"/>
              </a:ext>
            </a:extLst>
          </p:cNvPr>
          <p:cNvCxnSpPr>
            <a:stCxn id="10" idx="6"/>
            <a:endCxn id="17" idx="2"/>
          </p:cNvCxnSpPr>
          <p:nvPr/>
        </p:nvCxnSpPr>
        <p:spPr>
          <a:xfrm flipV="1">
            <a:off x="4447903" y="4864878"/>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2" name="直線矢印コネクタ 131">
            <a:extLst>
              <a:ext uri="{FF2B5EF4-FFF2-40B4-BE49-F238E27FC236}">
                <a16:creationId xmlns:a16="http://schemas.microsoft.com/office/drawing/2014/main" id="{333D8DAE-3B77-C2E7-1A83-B4619AF713CE}"/>
              </a:ext>
            </a:extLst>
          </p:cNvPr>
          <p:cNvCxnSpPr>
            <a:cxnSpLocks/>
            <a:stCxn id="10" idx="6"/>
            <a:endCxn id="22" idx="2"/>
          </p:cNvCxnSpPr>
          <p:nvPr/>
        </p:nvCxnSpPr>
        <p:spPr>
          <a:xfrm>
            <a:off x="4447903" y="5371116"/>
            <a:ext cx="1092926" cy="50623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35" name="直線矢印コネクタ 134">
            <a:extLst>
              <a:ext uri="{FF2B5EF4-FFF2-40B4-BE49-F238E27FC236}">
                <a16:creationId xmlns:a16="http://schemas.microsoft.com/office/drawing/2014/main" id="{3D903033-750A-8A61-73D5-263651548469}"/>
              </a:ext>
            </a:extLst>
          </p:cNvPr>
          <p:cNvCxnSpPr>
            <a:stCxn id="12" idx="6"/>
            <a:endCxn id="16" idx="2"/>
          </p:cNvCxnSpPr>
          <p:nvPr/>
        </p:nvCxnSpPr>
        <p:spPr>
          <a:xfrm flipV="1">
            <a:off x="4447903" y="2823754"/>
            <a:ext cx="1095103"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7" name="直線矢印コネクタ 136">
            <a:extLst>
              <a:ext uri="{FF2B5EF4-FFF2-40B4-BE49-F238E27FC236}">
                <a16:creationId xmlns:a16="http://schemas.microsoft.com/office/drawing/2014/main" id="{C36580BE-FA0B-D9B5-9775-27830E441307}"/>
              </a:ext>
            </a:extLst>
          </p:cNvPr>
          <p:cNvCxnSpPr>
            <a:stCxn id="12" idx="6"/>
            <a:endCxn id="18" idx="2"/>
          </p:cNvCxnSpPr>
          <p:nvPr/>
        </p:nvCxnSpPr>
        <p:spPr>
          <a:xfrm flipV="1">
            <a:off x="4447903" y="3340255"/>
            <a:ext cx="1095103"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9" name="直線矢印コネクタ 138">
            <a:extLst>
              <a:ext uri="{FF2B5EF4-FFF2-40B4-BE49-F238E27FC236}">
                <a16:creationId xmlns:a16="http://schemas.microsoft.com/office/drawing/2014/main" id="{A3FAC69B-66F4-FA2F-AD7F-1D408FA1D664}"/>
              </a:ext>
            </a:extLst>
          </p:cNvPr>
          <p:cNvCxnSpPr>
            <a:stCxn id="12" idx="6"/>
            <a:endCxn id="19" idx="2"/>
          </p:cNvCxnSpPr>
          <p:nvPr/>
        </p:nvCxnSpPr>
        <p:spPr>
          <a:xfrm flipV="1">
            <a:off x="4447903" y="3852402"/>
            <a:ext cx="1095103"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1" name="直線矢印コネクタ 140">
            <a:extLst>
              <a:ext uri="{FF2B5EF4-FFF2-40B4-BE49-F238E27FC236}">
                <a16:creationId xmlns:a16="http://schemas.microsoft.com/office/drawing/2014/main" id="{61D40A4D-191D-7C30-B90B-4639EA80060E}"/>
              </a:ext>
            </a:extLst>
          </p:cNvPr>
          <p:cNvCxnSpPr>
            <a:stCxn id="12" idx="6"/>
            <a:endCxn id="20" idx="2"/>
          </p:cNvCxnSpPr>
          <p:nvPr/>
        </p:nvCxnSpPr>
        <p:spPr>
          <a:xfrm flipV="1">
            <a:off x="4447903" y="4358640"/>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3" name="直線矢印コネクタ 142">
            <a:extLst>
              <a:ext uri="{FF2B5EF4-FFF2-40B4-BE49-F238E27FC236}">
                <a16:creationId xmlns:a16="http://schemas.microsoft.com/office/drawing/2014/main" id="{3593B694-0E7F-E275-7CB8-1FEB3C8FE8C5}"/>
              </a:ext>
            </a:extLst>
          </p:cNvPr>
          <p:cNvCxnSpPr>
            <a:stCxn id="12" idx="6"/>
            <a:endCxn id="17" idx="2"/>
          </p:cNvCxnSpPr>
          <p:nvPr/>
        </p:nvCxnSpPr>
        <p:spPr>
          <a:xfrm flipV="1">
            <a:off x="4447903" y="4864878"/>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5" name="直線矢印コネクタ 144">
            <a:extLst>
              <a:ext uri="{FF2B5EF4-FFF2-40B4-BE49-F238E27FC236}">
                <a16:creationId xmlns:a16="http://schemas.microsoft.com/office/drawing/2014/main" id="{2D30601D-D562-5B80-2392-20871B37D0CA}"/>
              </a:ext>
            </a:extLst>
          </p:cNvPr>
          <p:cNvCxnSpPr>
            <a:stCxn id="12" idx="6"/>
            <a:endCxn id="21" idx="2"/>
          </p:cNvCxnSpPr>
          <p:nvPr/>
        </p:nvCxnSpPr>
        <p:spPr>
          <a:xfrm flipV="1">
            <a:off x="4447903" y="5371116"/>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7" name="直線矢印コネクタ 146">
            <a:extLst>
              <a:ext uri="{FF2B5EF4-FFF2-40B4-BE49-F238E27FC236}">
                <a16:creationId xmlns:a16="http://schemas.microsoft.com/office/drawing/2014/main" id="{509932D5-C30D-0C81-B312-70578A23D1D5}"/>
              </a:ext>
            </a:extLst>
          </p:cNvPr>
          <p:cNvCxnSpPr>
            <a:stCxn id="12" idx="6"/>
            <a:endCxn id="22" idx="2"/>
          </p:cNvCxnSpPr>
          <p:nvPr/>
        </p:nvCxnSpPr>
        <p:spPr>
          <a:xfrm>
            <a:off x="4447903" y="5877354"/>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8" name="直線矢印コネクタ 147">
            <a:extLst>
              <a:ext uri="{FF2B5EF4-FFF2-40B4-BE49-F238E27FC236}">
                <a16:creationId xmlns:a16="http://schemas.microsoft.com/office/drawing/2014/main" id="{41D14F64-1A85-3E91-18F5-0A6EBEFC8716}"/>
              </a:ext>
            </a:extLst>
          </p:cNvPr>
          <p:cNvCxnSpPr/>
          <p:nvPr/>
        </p:nvCxnSpPr>
        <p:spPr>
          <a:xfrm>
            <a:off x="6024155" y="2825931"/>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9" name="直線矢印コネクタ 148">
            <a:extLst>
              <a:ext uri="{FF2B5EF4-FFF2-40B4-BE49-F238E27FC236}">
                <a16:creationId xmlns:a16="http://schemas.microsoft.com/office/drawing/2014/main" id="{DF455288-5D0F-C8BE-0115-43378C4DBE84}"/>
              </a:ext>
            </a:extLst>
          </p:cNvPr>
          <p:cNvCxnSpPr/>
          <p:nvPr/>
        </p:nvCxnSpPr>
        <p:spPr>
          <a:xfrm>
            <a:off x="6024155" y="3342432"/>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0" name="直線矢印コネクタ 149">
            <a:extLst>
              <a:ext uri="{FF2B5EF4-FFF2-40B4-BE49-F238E27FC236}">
                <a16:creationId xmlns:a16="http://schemas.microsoft.com/office/drawing/2014/main" id="{881EB8E1-CA27-71FA-B817-8C378424483B}"/>
              </a:ext>
            </a:extLst>
          </p:cNvPr>
          <p:cNvCxnSpPr/>
          <p:nvPr/>
        </p:nvCxnSpPr>
        <p:spPr>
          <a:xfrm>
            <a:off x="6024155" y="3854579"/>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1" name="直線矢印コネクタ 150">
            <a:extLst>
              <a:ext uri="{FF2B5EF4-FFF2-40B4-BE49-F238E27FC236}">
                <a16:creationId xmlns:a16="http://schemas.microsoft.com/office/drawing/2014/main" id="{52542322-B0F1-C24B-FBEE-5B91B2C00321}"/>
              </a:ext>
            </a:extLst>
          </p:cNvPr>
          <p:cNvCxnSpPr/>
          <p:nvPr/>
        </p:nvCxnSpPr>
        <p:spPr>
          <a:xfrm>
            <a:off x="6024155" y="4360817"/>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2" name="直線矢印コネクタ 151">
            <a:extLst>
              <a:ext uri="{FF2B5EF4-FFF2-40B4-BE49-F238E27FC236}">
                <a16:creationId xmlns:a16="http://schemas.microsoft.com/office/drawing/2014/main" id="{FAD3E9B4-C6CF-532E-B050-F30E265A82CC}"/>
              </a:ext>
            </a:extLst>
          </p:cNvPr>
          <p:cNvCxnSpPr/>
          <p:nvPr/>
        </p:nvCxnSpPr>
        <p:spPr>
          <a:xfrm>
            <a:off x="6021978" y="4867055"/>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3" name="直線矢印コネクタ 152">
            <a:extLst>
              <a:ext uri="{FF2B5EF4-FFF2-40B4-BE49-F238E27FC236}">
                <a16:creationId xmlns:a16="http://schemas.microsoft.com/office/drawing/2014/main" id="{EEA264C7-AA8D-2C84-BCF7-3025EDB638B1}"/>
              </a:ext>
            </a:extLst>
          </p:cNvPr>
          <p:cNvCxnSpPr/>
          <p:nvPr/>
        </p:nvCxnSpPr>
        <p:spPr>
          <a:xfrm>
            <a:off x="6021978" y="5373293"/>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4" name="直線矢印コネクタ 153">
            <a:extLst>
              <a:ext uri="{FF2B5EF4-FFF2-40B4-BE49-F238E27FC236}">
                <a16:creationId xmlns:a16="http://schemas.microsoft.com/office/drawing/2014/main" id="{454648CB-37C9-E05D-766A-68A9BC0FB153}"/>
              </a:ext>
            </a:extLst>
          </p:cNvPr>
          <p:cNvCxnSpPr>
            <a:cxnSpLocks/>
          </p:cNvCxnSpPr>
          <p:nvPr/>
        </p:nvCxnSpPr>
        <p:spPr>
          <a:xfrm>
            <a:off x="6024155" y="2825931"/>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5" name="直線矢印コネクタ 154">
            <a:extLst>
              <a:ext uri="{FF2B5EF4-FFF2-40B4-BE49-F238E27FC236}">
                <a16:creationId xmlns:a16="http://schemas.microsoft.com/office/drawing/2014/main" id="{C5DB9A21-7385-BA40-CBDC-480B0C1F7427}"/>
              </a:ext>
            </a:extLst>
          </p:cNvPr>
          <p:cNvCxnSpPr/>
          <p:nvPr/>
        </p:nvCxnSpPr>
        <p:spPr>
          <a:xfrm>
            <a:off x="6024155" y="2825931"/>
            <a:ext cx="1092926" cy="102864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6" name="直線矢印コネクタ 155">
            <a:extLst>
              <a:ext uri="{FF2B5EF4-FFF2-40B4-BE49-F238E27FC236}">
                <a16:creationId xmlns:a16="http://schemas.microsoft.com/office/drawing/2014/main" id="{E2A3373C-CD5C-14EE-4E21-3650B2835A31}"/>
              </a:ext>
            </a:extLst>
          </p:cNvPr>
          <p:cNvCxnSpPr/>
          <p:nvPr/>
        </p:nvCxnSpPr>
        <p:spPr>
          <a:xfrm>
            <a:off x="6024155" y="2825931"/>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7" name="直線矢印コネクタ 156">
            <a:extLst>
              <a:ext uri="{FF2B5EF4-FFF2-40B4-BE49-F238E27FC236}">
                <a16:creationId xmlns:a16="http://schemas.microsoft.com/office/drawing/2014/main" id="{D382106F-83E9-64C1-300A-3A2481E1003E}"/>
              </a:ext>
            </a:extLst>
          </p:cNvPr>
          <p:cNvCxnSpPr/>
          <p:nvPr/>
        </p:nvCxnSpPr>
        <p:spPr>
          <a:xfrm>
            <a:off x="6024155" y="2825931"/>
            <a:ext cx="1090749" cy="2041124"/>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58" name="直線矢印コネクタ 157">
            <a:extLst>
              <a:ext uri="{FF2B5EF4-FFF2-40B4-BE49-F238E27FC236}">
                <a16:creationId xmlns:a16="http://schemas.microsoft.com/office/drawing/2014/main" id="{ECBE69BB-69E9-6B70-4121-06C1B964428D}"/>
              </a:ext>
            </a:extLst>
          </p:cNvPr>
          <p:cNvCxnSpPr/>
          <p:nvPr/>
        </p:nvCxnSpPr>
        <p:spPr>
          <a:xfrm>
            <a:off x="6024155" y="2825931"/>
            <a:ext cx="1090749"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9" name="直線矢印コネクタ 158">
            <a:extLst>
              <a:ext uri="{FF2B5EF4-FFF2-40B4-BE49-F238E27FC236}">
                <a16:creationId xmlns:a16="http://schemas.microsoft.com/office/drawing/2014/main" id="{96AF8E51-ECD0-704D-9669-7B9796E68219}"/>
              </a:ext>
            </a:extLst>
          </p:cNvPr>
          <p:cNvCxnSpPr/>
          <p:nvPr/>
        </p:nvCxnSpPr>
        <p:spPr>
          <a:xfrm>
            <a:off x="6024155" y="2825931"/>
            <a:ext cx="1090749"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0" name="直線矢印コネクタ 159">
            <a:extLst>
              <a:ext uri="{FF2B5EF4-FFF2-40B4-BE49-F238E27FC236}">
                <a16:creationId xmlns:a16="http://schemas.microsoft.com/office/drawing/2014/main" id="{63F7D1A8-9D5C-2629-FDE6-A5C82FD640BB}"/>
              </a:ext>
            </a:extLst>
          </p:cNvPr>
          <p:cNvCxnSpPr/>
          <p:nvPr/>
        </p:nvCxnSpPr>
        <p:spPr>
          <a:xfrm flipV="1">
            <a:off x="6024155" y="2825931"/>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1" name="直線矢印コネクタ 160">
            <a:extLst>
              <a:ext uri="{FF2B5EF4-FFF2-40B4-BE49-F238E27FC236}">
                <a16:creationId xmlns:a16="http://schemas.microsoft.com/office/drawing/2014/main" id="{FCB5C8BE-AC5D-7D5F-95A2-84CB4A60104B}"/>
              </a:ext>
            </a:extLst>
          </p:cNvPr>
          <p:cNvCxnSpPr/>
          <p:nvPr/>
        </p:nvCxnSpPr>
        <p:spPr>
          <a:xfrm>
            <a:off x="6024155" y="3342432"/>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2" name="直線矢印コネクタ 161">
            <a:extLst>
              <a:ext uri="{FF2B5EF4-FFF2-40B4-BE49-F238E27FC236}">
                <a16:creationId xmlns:a16="http://schemas.microsoft.com/office/drawing/2014/main" id="{ED980DD8-6EFA-22E2-1E7B-6BB6F96AF574}"/>
              </a:ext>
            </a:extLst>
          </p:cNvPr>
          <p:cNvCxnSpPr/>
          <p:nvPr/>
        </p:nvCxnSpPr>
        <p:spPr>
          <a:xfrm>
            <a:off x="6024155" y="3342432"/>
            <a:ext cx="1090749"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3" name="直線矢印コネクタ 162">
            <a:extLst>
              <a:ext uri="{FF2B5EF4-FFF2-40B4-BE49-F238E27FC236}">
                <a16:creationId xmlns:a16="http://schemas.microsoft.com/office/drawing/2014/main" id="{DD578641-D27B-B297-7B1A-8FF743C0770D}"/>
              </a:ext>
            </a:extLst>
          </p:cNvPr>
          <p:cNvCxnSpPr/>
          <p:nvPr/>
        </p:nvCxnSpPr>
        <p:spPr>
          <a:xfrm>
            <a:off x="6024155" y="3342432"/>
            <a:ext cx="1090749"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4" name="直線矢印コネクタ 163">
            <a:extLst>
              <a:ext uri="{FF2B5EF4-FFF2-40B4-BE49-F238E27FC236}">
                <a16:creationId xmlns:a16="http://schemas.microsoft.com/office/drawing/2014/main" id="{01BE46D3-9F64-9976-451F-F314339FDEB9}"/>
              </a:ext>
            </a:extLst>
          </p:cNvPr>
          <p:cNvCxnSpPr/>
          <p:nvPr/>
        </p:nvCxnSpPr>
        <p:spPr>
          <a:xfrm>
            <a:off x="6024155" y="3342432"/>
            <a:ext cx="1090749"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5" name="直線矢印コネクタ 164">
            <a:extLst>
              <a:ext uri="{FF2B5EF4-FFF2-40B4-BE49-F238E27FC236}">
                <a16:creationId xmlns:a16="http://schemas.microsoft.com/office/drawing/2014/main" id="{EB105350-A35C-F05B-FAD6-3B45D458612F}"/>
              </a:ext>
            </a:extLst>
          </p:cNvPr>
          <p:cNvCxnSpPr>
            <a:cxnSpLocks/>
            <a:stCxn id="19" idx="6"/>
          </p:cNvCxnSpPr>
          <p:nvPr/>
        </p:nvCxnSpPr>
        <p:spPr>
          <a:xfrm flipV="1">
            <a:off x="6030686" y="2825931"/>
            <a:ext cx="1086395" cy="102647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6" name="直線矢印コネクタ 165">
            <a:extLst>
              <a:ext uri="{FF2B5EF4-FFF2-40B4-BE49-F238E27FC236}">
                <a16:creationId xmlns:a16="http://schemas.microsoft.com/office/drawing/2014/main" id="{5AB84145-BC75-36CF-0658-076B82BE4453}"/>
              </a:ext>
            </a:extLst>
          </p:cNvPr>
          <p:cNvCxnSpPr>
            <a:cxnSpLocks/>
          </p:cNvCxnSpPr>
          <p:nvPr/>
        </p:nvCxnSpPr>
        <p:spPr>
          <a:xfrm flipV="1">
            <a:off x="6024155" y="3342432"/>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7" name="直線矢印コネクタ 166">
            <a:extLst>
              <a:ext uri="{FF2B5EF4-FFF2-40B4-BE49-F238E27FC236}">
                <a16:creationId xmlns:a16="http://schemas.microsoft.com/office/drawing/2014/main" id="{EF1F6EAE-7C1C-4F06-571F-FE67B38C2461}"/>
              </a:ext>
            </a:extLst>
          </p:cNvPr>
          <p:cNvCxnSpPr/>
          <p:nvPr/>
        </p:nvCxnSpPr>
        <p:spPr>
          <a:xfrm>
            <a:off x="6024155" y="3854579"/>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8" name="直線矢印コネクタ 167">
            <a:extLst>
              <a:ext uri="{FF2B5EF4-FFF2-40B4-BE49-F238E27FC236}">
                <a16:creationId xmlns:a16="http://schemas.microsoft.com/office/drawing/2014/main" id="{786500A7-0FC9-6D83-80BD-DA29CEE8BE2F}"/>
              </a:ext>
            </a:extLst>
          </p:cNvPr>
          <p:cNvCxnSpPr/>
          <p:nvPr/>
        </p:nvCxnSpPr>
        <p:spPr>
          <a:xfrm>
            <a:off x="6024155" y="3854579"/>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9" name="直線矢印コネクタ 168">
            <a:extLst>
              <a:ext uri="{FF2B5EF4-FFF2-40B4-BE49-F238E27FC236}">
                <a16:creationId xmlns:a16="http://schemas.microsoft.com/office/drawing/2014/main" id="{126EC0EE-BAE9-3A98-78C2-E92DC6AF6F01}"/>
              </a:ext>
            </a:extLst>
          </p:cNvPr>
          <p:cNvCxnSpPr/>
          <p:nvPr/>
        </p:nvCxnSpPr>
        <p:spPr>
          <a:xfrm>
            <a:off x="6024155" y="3854579"/>
            <a:ext cx="1090749"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0" name="直線矢印コネクタ 169">
            <a:extLst>
              <a:ext uri="{FF2B5EF4-FFF2-40B4-BE49-F238E27FC236}">
                <a16:creationId xmlns:a16="http://schemas.microsoft.com/office/drawing/2014/main" id="{58209628-1619-956A-9FBB-A8B662A3117E}"/>
              </a:ext>
            </a:extLst>
          </p:cNvPr>
          <p:cNvCxnSpPr/>
          <p:nvPr/>
        </p:nvCxnSpPr>
        <p:spPr>
          <a:xfrm flipV="1">
            <a:off x="6024155" y="2825931"/>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1" name="直線矢印コネクタ 170">
            <a:extLst>
              <a:ext uri="{FF2B5EF4-FFF2-40B4-BE49-F238E27FC236}">
                <a16:creationId xmlns:a16="http://schemas.microsoft.com/office/drawing/2014/main" id="{3770E192-D687-F4A5-CCAA-EBA287495A39}"/>
              </a:ext>
            </a:extLst>
          </p:cNvPr>
          <p:cNvCxnSpPr/>
          <p:nvPr/>
        </p:nvCxnSpPr>
        <p:spPr>
          <a:xfrm flipV="1">
            <a:off x="6024155" y="3342432"/>
            <a:ext cx="1092926" cy="1018385"/>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2" name="直線矢印コネクタ 171">
            <a:extLst>
              <a:ext uri="{FF2B5EF4-FFF2-40B4-BE49-F238E27FC236}">
                <a16:creationId xmlns:a16="http://schemas.microsoft.com/office/drawing/2014/main" id="{8B5F04F5-5E91-D47C-58C8-161FC0C02E37}"/>
              </a:ext>
            </a:extLst>
          </p:cNvPr>
          <p:cNvCxnSpPr/>
          <p:nvPr/>
        </p:nvCxnSpPr>
        <p:spPr>
          <a:xfrm flipV="1">
            <a:off x="6024155" y="3854579"/>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3" name="直線矢印コネクタ 172">
            <a:extLst>
              <a:ext uri="{FF2B5EF4-FFF2-40B4-BE49-F238E27FC236}">
                <a16:creationId xmlns:a16="http://schemas.microsoft.com/office/drawing/2014/main" id="{01423764-5F8F-32F1-F138-CD68EC6154AB}"/>
              </a:ext>
            </a:extLst>
          </p:cNvPr>
          <p:cNvCxnSpPr/>
          <p:nvPr/>
        </p:nvCxnSpPr>
        <p:spPr>
          <a:xfrm>
            <a:off x="6024155" y="4360817"/>
            <a:ext cx="1090749"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4" name="直線矢印コネクタ 173">
            <a:extLst>
              <a:ext uri="{FF2B5EF4-FFF2-40B4-BE49-F238E27FC236}">
                <a16:creationId xmlns:a16="http://schemas.microsoft.com/office/drawing/2014/main" id="{E225CE13-80AC-ED9A-1FF0-9FE24A01BD67}"/>
              </a:ext>
            </a:extLst>
          </p:cNvPr>
          <p:cNvCxnSpPr/>
          <p:nvPr/>
        </p:nvCxnSpPr>
        <p:spPr>
          <a:xfrm>
            <a:off x="6024155" y="4360817"/>
            <a:ext cx="1090749"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5" name="直線矢印コネクタ 174">
            <a:extLst>
              <a:ext uri="{FF2B5EF4-FFF2-40B4-BE49-F238E27FC236}">
                <a16:creationId xmlns:a16="http://schemas.microsoft.com/office/drawing/2014/main" id="{92D7ED0B-F571-2C57-0F4B-434B72DB9A9D}"/>
              </a:ext>
            </a:extLst>
          </p:cNvPr>
          <p:cNvCxnSpPr/>
          <p:nvPr/>
        </p:nvCxnSpPr>
        <p:spPr>
          <a:xfrm>
            <a:off x="6024155" y="4360817"/>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6" name="直線矢印コネクタ 175">
            <a:extLst>
              <a:ext uri="{FF2B5EF4-FFF2-40B4-BE49-F238E27FC236}">
                <a16:creationId xmlns:a16="http://schemas.microsoft.com/office/drawing/2014/main" id="{0916587B-FCAD-33EB-F338-3BDDEA86276C}"/>
              </a:ext>
            </a:extLst>
          </p:cNvPr>
          <p:cNvCxnSpPr>
            <a:cxnSpLocks/>
          </p:cNvCxnSpPr>
          <p:nvPr/>
        </p:nvCxnSpPr>
        <p:spPr>
          <a:xfrm flipV="1">
            <a:off x="6021978" y="2825931"/>
            <a:ext cx="1095103" cy="204112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7" name="直線矢印コネクタ 176">
            <a:extLst>
              <a:ext uri="{FF2B5EF4-FFF2-40B4-BE49-F238E27FC236}">
                <a16:creationId xmlns:a16="http://schemas.microsoft.com/office/drawing/2014/main" id="{A0B07F7A-5B91-E7D8-0FCE-38646767AA30}"/>
              </a:ext>
            </a:extLst>
          </p:cNvPr>
          <p:cNvCxnSpPr/>
          <p:nvPr/>
        </p:nvCxnSpPr>
        <p:spPr>
          <a:xfrm flipV="1">
            <a:off x="6021978" y="3342432"/>
            <a:ext cx="1095103"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8" name="直線矢印コネクタ 177">
            <a:extLst>
              <a:ext uri="{FF2B5EF4-FFF2-40B4-BE49-F238E27FC236}">
                <a16:creationId xmlns:a16="http://schemas.microsoft.com/office/drawing/2014/main" id="{60EFBC15-0521-237E-6175-DE540091B276}"/>
              </a:ext>
            </a:extLst>
          </p:cNvPr>
          <p:cNvCxnSpPr/>
          <p:nvPr/>
        </p:nvCxnSpPr>
        <p:spPr>
          <a:xfrm flipV="1">
            <a:off x="6021978" y="3854579"/>
            <a:ext cx="1095103" cy="1012476"/>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79" name="直線矢印コネクタ 178">
            <a:extLst>
              <a:ext uri="{FF2B5EF4-FFF2-40B4-BE49-F238E27FC236}">
                <a16:creationId xmlns:a16="http://schemas.microsoft.com/office/drawing/2014/main" id="{DE7DD884-78C7-F9A2-6858-14F227F6EE91}"/>
              </a:ext>
            </a:extLst>
          </p:cNvPr>
          <p:cNvCxnSpPr/>
          <p:nvPr/>
        </p:nvCxnSpPr>
        <p:spPr>
          <a:xfrm flipV="1">
            <a:off x="6021978" y="4360817"/>
            <a:ext cx="1095103" cy="50623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80" name="直線矢印コネクタ 179">
            <a:extLst>
              <a:ext uri="{FF2B5EF4-FFF2-40B4-BE49-F238E27FC236}">
                <a16:creationId xmlns:a16="http://schemas.microsoft.com/office/drawing/2014/main" id="{95903D0E-630F-8AFE-113A-5BA7C9076692}"/>
              </a:ext>
            </a:extLst>
          </p:cNvPr>
          <p:cNvCxnSpPr/>
          <p:nvPr/>
        </p:nvCxnSpPr>
        <p:spPr>
          <a:xfrm>
            <a:off x="6021978" y="4867055"/>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1" name="直線矢印コネクタ 180">
            <a:extLst>
              <a:ext uri="{FF2B5EF4-FFF2-40B4-BE49-F238E27FC236}">
                <a16:creationId xmlns:a16="http://schemas.microsoft.com/office/drawing/2014/main" id="{B87B415C-A818-F0EE-9672-5AB9D1E52620}"/>
              </a:ext>
            </a:extLst>
          </p:cNvPr>
          <p:cNvCxnSpPr/>
          <p:nvPr/>
        </p:nvCxnSpPr>
        <p:spPr>
          <a:xfrm>
            <a:off x="6021978" y="4867055"/>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2" name="直線矢印コネクタ 181">
            <a:extLst>
              <a:ext uri="{FF2B5EF4-FFF2-40B4-BE49-F238E27FC236}">
                <a16:creationId xmlns:a16="http://schemas.microsoft.com/office/drawing/2014/main" id="{1D90B259-9673-B60F-4124-3EDC04609DBE}"/>
              </a:ext>
            </a:extLst>
          </p:cNvPr>
          <p:cNvCxnSpPr/>
          <p:nvPr/>
        </p:nvCxnSpPr>
        <p:spPr>
          <a:xfrm flipV="1">
            <a:off x="6021978" y="2825931"/>
            <a:ext cx="1095103"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3" name="直線矢印コネクタ 182">
            <a:extLst>
              <a:ext uri="{FF2B5EF4-FFF2-40B4-BE49-F238E27FC236}">
                <a16:creationId xmlns:a16="http://schemas.microsoft.com/office/drawing/2014/main" id="{42E1485A-A271-9442-D4A4-D0C9A5359E36}"/>
              </a:ext>
            </a:extLst>
          </p:cNvPr>
          <p:cNvCxnSpPr/>
          <p:nvPr/>
        </p:nvCxnSpPr>
        <p:spPr>
          <a:xfrm flipV="1">
            <a:off x="6021978" y="3342432"/>
            <a:ext cx="1095103"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4" name="直線矢印コネクタ 183">
            <a:extLst>
              <a:ext uri="{FF2B5EF4-FFF2-40B4-BE49-F238E27FC236}">
                <a16:creationId xmlns:a16="http://schemas.microsoft.com/office/drawing/2014/main" id="{A5741E41-802A-2FCD-6234-DAC5D2481ECA}"/>
              </a:ext>
            </a:extLst>
          </p:cNvPr>
          <p:cNvCxnSpPr/>
          <p:nvPr/>
        </p:nvCxnSpPr>
        <p:spPr>
          <a:xfrm flipV="1">
            <a:off x="6021978" y="3854579"/>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5" name="直線矢印コネクタ 184">
            <a:extLst>
              <a:ext uri="{FF2B5EF4-FFF2-40B4-BE49-F238E27FC236}">
                <a16:creationId xmlns:a16="http://schemas.microsoft.com/office/drawing/2014/main" id="{5799C08E-B32E-B78F-5F95-8FC1D18B248D}"/>
              </a:ext>
            </a:extLst>
          </p:cNvPr>
          <p:cNvCxnSpPr/>
          <p:nvPr/>
        </p:nvCxnSpPr>
        <p:spPr>
          <a:xfrm flipV="1">
            <a:off x="6021978" y="4360817"/>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6" name="直線矢印コネクタ 185">
            <a:extLst>
              <a:ext uri="{FF2B5EF4-FFF2-40B4-BE49-F238E27FC236}">
                <a16:creationId xmlns:a16="http://schemas.microsoft.com/office/drawing/2014/main" id="{C088E28D-C90B-2F3D-0E8E-E1A3EB7EA8DA}"/>
              </a:ext>
            </a:extLst>
          </p:cNvPr>
          <p:cNvCxnSpPr/>
          <p:nvPr/>
        </p:nvCxnSpPr>
        <p:spPr>
          <a:xfrm flipV="1">
            <a:off x="6021978" y="4867055"/>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7" name="直線矢印コネクタ 186">
            <a:extLst>
              <a:ext uri="{FF2B5EF4-FFF2-40B4-BE49-F238E27FC236}">
                <a16:creationId xmlns:a16="http://schemas.microsoft.com/office/drawing/2014/main" id="{78B52B3C-D846-D17E-50A9-D8CD08288103}"/>
              </a:ext>
            </a:extLst>
          </p:cNvPr>
          <p:cNvCxnSpPr>
            <a:cxnSpLocks/>
          </p:cNvCxnSpPr>
          <p:nvPr/>
        </p:nvCxnSpPr>
        <p:spPr>
          <a:xfrm>
            <a:off x="6021978" y="5373293"/>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8" name="直線矢印コネクタ 187">
            <a:extLst>
              <a:ext uri="{FF2B5EF4-FFF2-40B4-BE49-F238E27FC236}">
                <a16:creationId xmlns:a16="http://schemas.microsoft.com/office/drawing/2014/main" id="{27E4AD66-80CC-29F8-1A01-20CC74E01783}"/>
              </a:ext>
            </a:extLst>
          </p:cNvPr>
          <p:cNvCxnSpPr/>
          <p:nvPr/>
        </p:nvCxnSpPr>
        <p:spPr>
          <a:xfrm flipV="1">
            <a:off x="6021978" y="2825931"/>
            <a:ext cx="1095103"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9" name="直線矢印コネクタ 188">
            <a:extLst>
              <a:ext uri="{FF2B5EF4-FFF2-40B4-BE49-F238E27FC236}">
                <a16:creationId xmlns:a16="http://schemas.microsoft.com/office/drawing/2014/main" id="{FB49CE75-C7F9-F132-B98D-DB7EDDD4D4E1}"/>
              </a:ext>
            </a:extLst>
          </p:cNvPr>
          <p:cNvCxnSpPr/>
          <p:nvPr/>
        </p:nvCxnSpPr>
        <p:spPr>
          <a:xfrm flipV="1">
            <a:off x="6021978" y="3342432"/>
            <a:ext cx="1095103"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0" name="直線矢印コネクタ 189">
            <a:extLst>
              <a:ext uri="{FF2B5EF4-FFF2-40B4-BE49-F238E27FC236}">
                <a16:creationId xmlns:a16="http://schemas.microsoft.com/office/drawing/2014/main" id="{4E9B2127-5E69-C100-BAEF-7E04B8691EC5}"/>
              </a:ext>
            </a:extLst>
          </p:cNvPr>
          <p:cNvCxnSpPr/>
          <p:nvPr/>
        </p:nvCxnSpPr>
        <p:spPr>
          <a:xfrm flipV="1">
            <a:off x="6021978" y="3854579"/>
            <a:ext cx="1095103"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1" name="直線矢印コネクタ 190">
            <a:extLst>
              <a:ext uri="{FF2B5EF4-FFF2-40B4-BE49-F238E27FC236}">
                <a16:creationId xmlns:a16="http://schemas.microsoft.com/office/drawing/2014/main" id="{A1223BBB-1CE1-BB45-CBCF-AE22823B0C6D}"/>
              </a:ext>
            </a:extLst>
          </p:cNvPr>
          <p:cNvCxnSpPr/>
          <p:nvPr/>
        </p:nvCxnSpPr>
        <p:spPr>
          <a:xfrm flipV="1">
            <a:off x="6021978" y="4360817"/>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2" name="直線矢印コネクタ 191">
            <a:extLst>
              <a:ext uri="{FF2B5EF4-FFF2-40B4-BE49-F238E27FC236}">
                <a16:creationId xmlns:a16="http://schemas.microsoft.com/office/drawing/2014/main" id="{F3504326-041D-542F-4337-9313463C943E}"/>
              </a:ext>
            </a:extLst>
          </p:cNvPr>
          <p:cNvCxnSpPr/>
          <p:nvPr/>
        </p:nvCxnSpPr>
        <p:spPr>
          <a:xfrm flipV="1">
            <a:off x="6021978" y="4867055"/>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3" name="直線矢印コネクタ 192">
            <a:extLst>
              <a:ext uri="{FF2B5EF4-FFF2-40B4-BE49-F238E27FC236}">
                <a16:creationId xmlns:a16="http://schemas.microsoft.com/office/drawing/2014/main" id="{23071630-E8CF-4552-3F1A-289C349E0350}"/>
              </a:ext>
            </a:extLst>
          </p:cNvPr>
          <p:cNvCxnSpPr/>
          <p:nvPr/>
        </p:nvCxnSpPr>
        <p:spPr>
          <a:xfrm flipV="1">
            <a:off x="6021978" y="5373293"/>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4" name="直線矢印コネクタ 193">
            <a:extLst>
              <a:ext uri="{FF2B5EF4-FFF2-40B4-BE49-F238E27FC236}">
                <a16:creationId xmlns:a16="http://schemas.microsoft.com/office/drawing/2014/main" id="{7D6A5E02-AF43-A09C-73A5-B24CBC967894}"/>
              </a:ext>
            </a:extLst>
          </p:cNvPr>
          <p:cNvCxnSpPr/>
          <p:nvPr/>
        </p:nvCxnSpPr>
        <p:spPr>
          <a:xfrm>
            <a:off x="6021978" y="5879531"/>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sp>
        <p:nvSpPr>
          <p:cNvPr id="195" name="テキスト ボックス 194">
            <a:extLst>
              <a:ext uri="{FF2B5EF4-FFF2-40B4-BE49-F238E27FC236}">
                <a16:creationId xmlns:a16="http://schemas.microsoft.com/office/drawing/2014/main" id="{983795BC-3595-1B60-A7E7-A1A3E27A5DE5}"/>
              </a:ext>
            </a:extLst>
          </p:cNvPr>
          <p:cNvSpPr txBox="1"/>
          <p:nvPr/>
        </p:nvSpPr>
        <p:spPr>
          <a:xfrm>
            <a:off x="1111426" y="3192574"/>
            <a:ext cx="235833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アメリカ の 首都 は ワシントン</a:t>
            </a:r>
            <a:endParaRPr kumimoji="1" lang="en-US" altLang="ja-JP" sz="1200" dirty="0"/>
          </a:p>
        </p:txBody>
      </p:sp>
      <p:sp>
        <p:nvSpPr>
          <p:cNvPr id="196" name="テキスト ボックス 195">
            <a:extLst>
              <a:ext uri="{FF2B5EF4-FFF2-40B4-BE49-F238E27FC236}">
                <a16:creationId xmlns:a16="http://schemas.microsoft.com/office/drawing/2014/main" id="{B36F455B-A6EC-2EF1-F331-2B3709660AB1}"/>
              </a:ext>
            </a:extLst>
          </p:cNvPr>
          <p:cNvSpPr txBox="1"/>
          <p:nvPr/>
        </p:nvSpPr>
        <p:spPr>
          <a:xfrm>
            <a:off x="2431873" y="5232616"/>
            <a:ext cx="104067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犬 は 哺乳類</a:t>
            </a:r>
            <a:endParaRPr kumimoji="1" lang="en-US" altLang="ja-JP" sz="1200" dirty="0"/>
          </a:p>
        </p:txBody>
      </p:sp>
      <p:cxnSp>
        <p:nvCxnSpPr>
          <p:cNvPr id="198" name="直線矢印コネクタ 197">
            <a:extLst>
              <a:ext uri="{FF2B5EF4-FFF2-40B4-BE49-F238E27FC236}">
                <a16:creationId xmlns:a16="http://schemas.microsoft.com/office/drawing/2014/main" id="{5445668D-1D4D-D8EF-B65C-6823F77B3B5A}"/>
              </a:ext>
            </a:extLst>
          </p:cNvPr>
          <p:cNvCxnSpPr>
            <a:stCxn id="4" idx="3"/>
            <a:endCxn id="5" idx="2"/>
          </p:cNvCxnSpPr>
          <p:nvPr/>
        </p:nvCxnSpPr>
        <p:spPr>
          <a:xfrm>
            <a:off x="3479132" y="2823754"/>
            <a:ext cx="483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B36BFBFD-52C8-D072-A744-886DCAAF8438}"/>
              </a:ext>
            </a:extLst>
          </p:cNvPr>
          <p:cNvCxnSpPr>
            <a:stCxn id="195" idx="3"/>
            <a:endCxn id="7" idx="2"/>
          </p:cNvCxnSpPr>
          <p:nvPr/>
        </p:nvCxnSpPr>
        <p:spPr>
          <a:xfrm>
            <a:off x="3469764" y="3331074"/>
            <a:ext cx="492636" cy="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a:extLst>
              <a:ext uri="{FF2B5EF4-FFF2-40B4-BE49-F238E27FC236}">
                <a16:creationId xmlns:a16="http://schemas.microsoft.com/office/drawing/2014/main" id="{6C91E7CA-CC2D-0E09-2021-7EC794F65F70}"/>
              </a:ext>
            </a:extLst>
          </p:cNvPr>
          <p:cNvCxnSpPr>
            <a:stCxn id="196" idx="3"/>
            <a:endCxn id="10" idx="2"/>
          </p:cNvCxnSpPr>
          <p:nvPr/>
        </p:nvCxnSpPr>
        <p:spPr>
          <a:xfrm>
            <a:off x="3472543" y="5371116"/>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198BFD3B-E18F-8433-3068-35D93245B653}"/>
              </a:ext>
            </a:extLst>
          </p:cNvPr>
          <p:cNvSpPr txBox="1"/>
          <p:nvPr/>
        </p:nvSpPr>
        <p:spPr>
          <a:xfrm>
            <a:off x="1892354" y="3713902"/>
            <a:ext cx="1588897"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東京 は 日本 の 首都</a:t>
            </a:r>
            <a:endParaRPr kumimoji="1" lang="en-US" altLang="ja-JP" sz="1200" dirty="0"/>
          </a:p>
        </p:txBody>
      </p:sp>
      <p:cxnSp>
        <p:nvCxnSpPr>
          <p:cNvPr id="209" name="直線矢印コネクタ 208">
            <a:extLst>
              <a:ext uri="{FF2B5EF4-FFF2-40B4-BE49-F238E27FC236}">
                <a16:creationId xmlns:a16="http://schemas.microsoft.com/office/drawing/2014/main" id="{D9F500E5-3AD3-AC17-D7D0-559CF12520D6}"/>
              </a:ext>
            </a:extLst>
          </p:cNvPr>
          <p:cNvCxnSpPr>
            <a:cxnSpLocks/>
            <a:stCxn id="206" idx="3"/>
            <a:endCxn id="8" idx="2"/>
          </p:cNvCxnSpPr>
          <p:nvPr/>
        </p:nvCxnSpPr>
        <p:spPr>
          <a:xfrm>
            <a:off x="3481251" y="3852402"/>
            <a:ext cx="4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テキスト ボックス 212">
            <a:extLst>
              <a:ext uri="{FF2B5EF4-FFF2-40B4-BE49-F238E27FC236}">
                <a16:creationId xmlns:a16="http://schemas.microsoft.com/office/drawing/2014/main" id="{97E7FADD-95B2-51B3-22D1-0B30696C4F17}"/>
              </a:ext>
            </a:extLst>
          </p:cNvPr>
          <p:cNvSpPr txBox="1"/>
          <p:nvPr/>
        </p:nvSpPr>
        <p:spPr>
          <a:xfrm>
            <a:off x="4421561" y="2176266"/>
            <a:ext cx="2723823" cy="369332"/>
          </a:xfrm>
          <a:prstGeom prst="rect">
            <a:avLst/>
          </a:prstGeom>
          <a:noFill/>
        </p:spPr>
        <p:txBody>
          <a:bodyPr wrap="none" rtlCol="0">
            <a:spAutoFit/>
          </a:bodyPr>
          <a:lstStyle/>
          <a:p>
            <a:r>
              <a:rPr kumimoji="1" lang="ja-JP" altLang="en-US" dirty="0"/>
              <a:t>ニューラルネットワーク</a:t>
            </a:r>
          </a:p>
        </p:txBody>
      </p:sp>
      <p:sp>
        <p:nvSpPr>
          <p:cNvPr id="214" name="テキスト ボックス 213">
            <a:extLst>
              <a:ext uri="{FF2B5EF4-FFF2-40B4-BE49-F238E27FC236}">
                <a16:creationId xmlns:a16="http://schemas.microsoft.com/office/drawing/2014/main" id="{E8E85155-58AE-376D-BA2F-33EC0FDD785A}"/>
              </a:ext>
            </a:extLst>
          </p:cNvPr>
          <p:cNvSpPr txBox="1"/>
          <p:nvPr/>
        </p:nvSpPr>
        <p:spPr>
          <a:xfrm>
            <a:off x="3888378" y="6212522"/>
            <a:ext cx="4027714"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ja-JP" altLang="en-US" sz="1200" dirty="0"/>
              <a:t>実際には数万～数十万種類のトークンが使われています</a:t>
            </a:r>
            <a:endParaRPr kumimoji="1" lang="en-US" altLang="ja-JP" sz="1200" dirty="0"/>
          </a:p>
          <a:p>
            <a:pPr algn="ctr"/>
            <a:r>
              <a:rPr kumimoji="1" lang="ja-JP" altLang="en-US" sz="1200" dirty="0"/>
              <a:t>（図を簡略化するため助詞は省いています）</a:t>
            </a:r>
            <a:endParaRPr kumimoji="1" lang="en-US" altLang="ja-JP" sz="1200" dirty="0"/>
          </a:p>
        </p:txBody>
      </p:sp>
      <p:sp>
        <p:nvSpPr>
          <p:cNvPr id="215" name="テキスト ボックス 214">
            <a:extLst>
              <a:ext uri="{FF2B5EF4-FFF2-40B4-BE49-F238E27FC236}">
                <a16:creationId xmlns:a16="http://schemas.microsoft.com/office/drawing/2014/main" id="{28A80668-820A-24EE-8A2C-E4984701FC2D}"/>
              </a:ext>
            </a:extLst>
          </p:cNvPr>
          <p:cNvSpPr txBox="1"/>
          <p:nvPr/>
        </p:nvSpPr>
        <p:spPr>
          <a:xfrm>
            <a:off x="8112037" y="2307723"/>
            <a:ext cx="3457301" cy="390876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600" dirty="0"/>
              <a:t>左の図で示す赤い矢印が、より強い結合として学習されまます。</a:t>
            </a:r>
            <a:endParaRPr kumimoji="1" lang="en-US" altLang="ja-JP" sz="1600" dirty="0"/>
          </a:p>
          <a:p>
            <a:endParaRPr kumimoji="1" lang="en-US" altLang="ja-JP" sz="1600" dirty="0"/>
          </a:p>
          <a:p>
            <a:r>
              <a:rPr kumimoji="1" lang="ja-JP" altLang="en-US" sz="1600" dirty="0"/>
              <a:t>たとえば、「日本」「首都」という結合の次には、「東京」が最も強い（重い）結びつきになるように、各ニューロンの重みが設定されていきます。</a:t>
            </a:r>
            <a:endParaRPr kumimoji="1" lang="en-US" altLang="ja-JP" sz="1600" dirty="0"/>
          </a:p>
          <a:p>
            <a:endParaRPr kumimoji="1" lang="en-US" altLang="ja-JP" sz="1600" dirty="0"/>
          </a:p>
          <a:p>
            <a:r>
              <a:rPr kumimoji="1" lang="ja-JP" altLang="en-US" sz="1600" dirty="0"/>
              <a:t>なお、図はあくまでも概念的なもので、実際の構造とは異なります。</a:t>
            </a:r>
            <a:endParaRPr kumimoji="1" lang="en-US" altLang="ja-JP" sz="1600" dirty="0"/>
          </a:p>
          <a:p>
            <a:endParaRPr kumimoji="1" lang="en-US" altLang="ja-JP" sz="1600" dirty="0"/>
          </a:p>
          <a:p>
            <a:r>
              <a:rPr kumimoji="1" lang="ja-JP" altLang="en-US" sz="1600" dirty="0"/>
              <a:t>中間層は特徴を抽出したニューロンで、トークンとは別のものになります。</a:t>
            </a:r>
            <a:endParaRPr kumimoji="1" lang="en-US" altLang="ja-JP" sz="1600" dirty="0"/>
          </a:p>
        </p:txBody>
      </p:sp>
    </p:spTree>
    <p:extLst>
      <p:ext uri="{BB962C8B-B14F-4D97-AF65-F5344CB8AC3E}">
        <p14:creationId xmlns:p14="http://schemas.microsoft.com/office/powerpoint/2010/main" val="1211310487"/>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1642B-43D9-1071-D262-46D30C87BB2B}"/>
            </a:ext>
          </a:extLst>
        </p:cNvPr>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5C615B4B-4866-BBE4-6E7B-57289672F5FF}"/>
              </a:ext>
            </a:extLst>
          </p:cNvPr>
          <p:cNvSpPr/>
          <p:nvPr/>
        </p:nvSpPr>
        <p:spPr>
          <a:xfrm>
            <a:off x="1199427" y="2843779"/>
            <a:ext cx="10230573" cy="369635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BF46DFA-2135-F430-CFC1-D4B918F57C96}"/>
              </a:ext>
            </a:extLst>
          </p:cNvPr>
          <p:cNvSpPr>
            <a:spLocks noGrp="1"/>
          </p:cNvSpPr>
          <p:nvPr>
            <p:ph type="title"/>
          </p:nvPr>
        </p:nvSpPr>
        <p:spPr/>
        <p:txBody>
          <a:bodyPr/>
          <a:lstStyle/>
          <a:p>
            <a:r>
              <a:rPr kumimoji="1" lang="en-US" altLang="ja-JP" dirty="0"/>
              <a:t>LLM</a:t>
            </a:r>
            <a:r>
              <a:rPr kumimoji="1" lang="ja-JP" altLang="en-US" dirty="0"/>
              <a:t>の原理（推論）</a:t>
            </a:r>
          </a:p>
        </p:txBody>
      </p:sp>
      <p:sp>
        <p:nvSpPr>
          <p:cNvPr id="3" name="コンテンツ プレースホルダー 2">
            <a:extLst>
              <a:ext uri="{FF2B5EF4-FFF2-40B4-BE49-F238E27FC236}">
                <a16:creationId xmlns:a16="http://schemas.microsoft.com/office/drawing/2014/main" id="{F759A7D4-6E7D-CEAE-5C2A-C6CA9546CE88}"/>
              </a:ext>
            </a:extLst>
          </p:cNvPr>
          <p:cNvSpPr>
            <a:spLocks noGrp="1"/>
          </p:cNvSpPr>
          <p:nvPr>
            <p:ph idx="1"/>
          </p:nvPr>
        </p:nvSpPr>
        <p:spPr>
          <a:xfrm>
            <a:off x="1251678" y="1695977"/>
            <a:ext cx="10178322" cy="1112538"/>
          </a:xfrm>
        </p:spPr>
        <p:txBody>
          <a:bodyPr>
            <a:normAutofit/>
          </a:bodyPr>
          <a:lstStyle/>
          <a:p>
            <a:r>
              <a:rPr lang="ja-JP" altLang="en-US" dirty="0"/>
              <a:t>次に現れるトークンの「尤もらしさ」を計算します</a:t>
            </a:r>
            <a:endParaRPr lang="en-US" altLang="ja-JP" dirty="0"/>
          </a:p>
          <a:p>
            <a:pPr lvl="1"/>
            <a:r>
              <a:rPr lang="ja-JP" altLang="en-US" dirty="0"/>
              <a:t>たとえば、「日本の首都は」という文があるとき、次に来る単語で最もふさわしいものは何か、膨大な学習データの中からポイントの高い単語を選ぶ動作です</a:t>
            </a:r>
            <a:endParaRPr lang="en-US" altLang="ja-JP" dirty="0"/>
          </a:p>
        </p:txBody>
      </p:sp>
      <p:sp>
        <p:nvSpPr>
          <p:cNvPr id="21" name="テキスト ボックス 20">
            <a:extLst>
              <a:ext uri="{FF2B5EF4-FFF2-40B4-BE49-F238E27FC236}">
                <a16:creationId xmlns:a16="http://schemas.microsoft.com/office/drawing/2014/main" id="{36F55B13-BBAF-B562-4FF7-4B1DBDDD358D}"/>
              </a:ext>
            </a:extLst>
          </p:cNvPr>
          <p:cNvSpPr txBox="1"/>
          <p:nvPr/>
        </p:nvSpPr>
        <p:spPr>
          <a:xfrm>
            <a:off x="7745491" y="3450809"/>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a:t>
            </a:r>
            <a:endParaRPr kumimoji="1" lang="ja-JP" altLang="en-US" dirty="0"/>
          </a:p>
        </p:txBody>
      </p:sp>
      <p:sp>
        <p:nvSpPr>
          <p:cNvPr id="22" name="テキスト ボックス 21">
            <a:extLst>
              <a:ext uri="{FF2B5EF4-FFF2-40B4-BE49-F238E27FC236}">
                <a16:creationId xmlns:a16="http://schemas.microsoft.com/office/drawing/2014/main" id="{743AAD9F-2570-A0D6-D399-145976A0D2B7}"/>
              </a:ext>
            </a:extLst>
          </p:cNvPr>
          <p:cNvSpPr txBox="1"/>
          <p:nvPr/>
        </p:nvSpPr>
        <p:spPr>
          <a:xfrm>
            <a:off x="7727332" y="3990971"/>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0.15</a:t>
            </a:r>
            <a:endParaRPr kumimoji="1" lang="ja-JP" altLang="en-US" dirty="0"/>
          </a:p>
        </p:txBody>
      </p:sp>
      <p:sp>
        <p:nvSpPr>
          <p:cNvPr id="23" name="テキスト ボックス 22">
            <a:extLst>
              <a:ext uri="{FF2B5EF4-FFF2-40B4-BE49-F238E27FC236}">
                <a16:creationId xmlns:a16="http://schemas.microsoft.com/office/drawing/2014/main" id="{8465A1C9-A152-4ECE-6F3D-30FF8525C1AA}"/>
              </a:ext>
            </a:extLst>
          </p:cNvPr>
          <p:cNvSpPr txBox="1"/>
          <p:nvPr/>
        </p:nvSpPr>
        <p:spPr>
          <a:xfrm>
            <a:off x="7745490" y="4633265"/>
            <a:ext cx="581915" cy="323165"/>
          </a:xfrm>
          <a:prstGeom prst="rect">
            <a:avLst/>
          </a:prstGeom>
          <a:solidFill>
            <a:schemeClr val="accent5">
              <a:lumMod val="40000"/>
              <a:lumOff val="60000"/>
            </a:schemeClr>
          </a:solidFill>
        </p:spPr>
        <p:txBody>
          <a:bodyPr wrap="square" lIns="0" rIns="0" bIns="0" rtlCol="0" anchor="ctr" anchorCtr="1">
            <a:spAutoFit/>
          </a:bodyPr>
          <a:lstStyle/>
          <a:p>
            <a:pPr algn="ctr"/>
            <a:r>
              <a:rPr kumimoji="1" lang="en-US" altLang="ja-JP" dirty="0"/>
              <a:t>0.7</a:t>
            </a:r>
            <a:endParaRPr kumimoji="1" lang="ja-JP" altLang="en-US" dirty="0"/>
          </a:p>
        </p:txBody>
      </p:sp>
      <p:sp>
        <p:nvSpPr>
          <p:cNvPr id="24" name="テキスト ボックス 23">
            <a:extLst>
              <a:ext uri="{FF2B5EF4-FFF2-40B4-BE49-F238E27FC236}">
                <a16:creationId xmlns:a16="http://schemas.microsoft.com/office/drawing/2014/main" id="{8A888DD7-2A6B-F7F2-0A57-E6590D1F6C47}"/>
              </a:ext>
            </a:extLst>
          </p:cNvPr>
          <p:cNvSpPr txBox="1"/>
          <p:nvPr/>
        </p:nvSpPr>
        <p:spPr>
          <a:xfrm>
            <a:off x="7745489" y="5244905"/>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0.14</a:t>
            </a:r>
            <a:endParaRPr kumimoji="1" lang="ja-JP" altLang="en-US" dirty="0"/>
          </a:p>
        </p:txBody>
      </p:sp>
      <p:sp>
        <p:nvSpPr>
          <p:cNvPr id="31" name="テキスト ボックス 30">
            <a:extLst>
              <a:ext uri="{FF2B5EF4-FFF2-40B4-BE49-F238E27FC236}">
                <a16:creationId xmlns:a16="http://schemas.microsoft.com/office/drawing/2014/main" id="{81678B51-705A-E1E5-A446-3FAC938D010A}"/>
              </a:ext>
            </a:extLst>
          </p:cNvPr>
          <p:cNvSpPr txBox="1"/>
          <p:nvPr/>
        </p:nvSpPr>
        <p:spPr>
          <a:xfrm>
            <a:off x="2172788" y="3336952"/>
            <a:ext cx="3065550"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トークンの並びから、膨大な学習データを使って次の単語を予測する</a:t>
            </a:r>
          </a:p>
        </p:txBody>
      </p:sp>
      <p:sp>
        <p:nvSpPr>
          <p:cNvPr id="32" name="テキスト ボックス 31">
            <a:extLst>
              <a:ext uri="{FF2B5EF4-FFF2-40B4-BE49-F238E27FC236}">
                <a16:creationId xmlns:a16="http://schemas.microsoft.com/office/drawing/2014/main" id="{FEB70194-8418-3DA0-E10B-081F30C0966C}"/>
              </a:ext>
            </a:extLst>
          </p:cNvPr>
          <p:cNvSpPr txBox="1"/>
          <p:nvPr/>
        </p:nvSpPr>
        <p:spPr>
          <a:xfrm>
            <a:off x="9458611" y="4439124"/>
            <a:ext cx="1667062" cy="73866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候補の中から最も確率の高いトークン（単語）を選ぶ</a:t>
            </a:r>
          </a:p>
        </p:txBody>
      </p:sp>
      <p:sp>
        <p:nvSpPr>
          <p:cNvPr id="34" name="矢印: 右 33">
            <a:extLst>
              <a:ext uri="{FF2B5EF4-FFF2-40B4-BE49-F238E27FC236}">
                <a16:creationId xmlns:a16="http://schemas.microsoft.com/office/drawing/2014/main" id="{5F571697-FEB7-396B-B919-7DB6B926A497}"/>
              </a:ext>
            </a:extLst>
          </p:cNvPr>
          <p:cNvSpPr/>
          <p:nvPr/>
        </p:nvSpPr>
        <p:spPr>
          <a:xfrm rot="10800000">
            <a:off x="8708548" y="4639549"/>
            <a:ext cx="380993" cy="3526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99C4E76D-BA74-793F-DFEA-06ACAB27FD79}"/>
              </a:ext>
            </a:extLst>
          </p:cNvPr>
          <p:cNvSpPr txBox="1"/>
          <p:nvPr/>
        </p:nvSpPr>
        <p:spPr>
          <a:xfrm>
            <a:off x="7772067" y="3027966"/>
            <a:ext cx="492443" cy="276999"/>
          </a:xfrm>
          <a:prstGeom prst="rect">
            <a:avLst/>
          </a:prstGeom>
          <a:noFill/>
        </p:spPr>
        <p:txBody>
          <a:bodyPr wrap="none" rtlCol="0">
            <a:spAutoFit/>
          </a:bodyPr>
          <a:lstStyle/>
          <a:p>
            <a:r>
              <a:rPr kumimoji="1" lang="ja-JP" altLang="en-US" sz="1200" dirty="0"/>
              <a:t>確率</a:t>
            </a:r>
          </a:p>
        </p:txBody>
      </p:sp>
      <p:sp>
        <p:nvSpPr>
          <p:cNvPr id="43" name="テキスト ボックス 42">
            <a:extLst>
              <a:ext uri="{FF2B5EF4-FFF2-40B4-BE49-F238E27FC236}">
                <a16:creationId xmlns:a16="http://schemas.microsoft.com/office/drawing/2014/main" id="{7DA1781B-5F5B-C1A1-3B3F-FBC8451F510C}"/>
              </a:ext>
            </a:extLst>
          </p:cNvPr>
          <p:cNvSpPr txBox="1"/>
          <p:nvPr/>
        </p:nvSpPr>
        <p:spPr>
          <a:xfrm>
            <a:off x="6697667" y="3012625"/>
            <a:ext cx="492443" cy="276999"/>
          </a:xfrm>
          <a:prstGeom prst="rect">
            <a:avLst/>
          </a:prstGeom>
          <a:noFill/>
        </p:spPr>
        <p:txBody>
          <a:bodyPr wrap="none" rtlCol="0">
            <a:spAutoFit/>
          </a:bodyPr>
          <a:lstStyle/>
          <a:p>
            <a:r>
              <a:rPr kumimoji="1" lang="ja-JP" altLang="en-US" sz="1200" dirty="0"/>
              <a:t>候補</a:t>
            </a:r>
          </a:p>
        </p:txBody>
      </p:sp>
      <p:sp>
        <p:nvSpPr>
          <p:cNvPr id="13" name="楕円 12">
            <a:extLst>
              <a:ext uri="{FF2B5EF4-FFF2-40B4-BE49-F238E27FC236}">
                <a16:creationId xmlns:a16="http://schemas.microsoft.com/office/drawing/2014/main" id="{AC903393-B267-4ACA-E942-53D013C67304}"/>
              </a:ext>
            </a:extLst>
          </p:cNvPr>
          <p:cNvSpPr/>
          <p:nvPr/>
        </p:nvSpPr>
        <p:spPr>
          <a:xfrm>
            <a:off x="2022992" y="4243004"/>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日本</a:t>
            </a:r>
          </a:p>
        </p:txBody>
      </p:sp>
      <p:sp>
        <p:nvSpPr>
          <p:cNvPr id="15" name="楕円 14">
            <a:extLst>
              <a:ext uri="{FF2B5EF4-FFF2-40B4-BE49-F238E27FC236}">
                <a16:creationId xmlns:a16="http://schemas.microsoft.com/office/drawing/2014/main" id="{3AFD6E11-AB3C-E047-4B29-E4BADA766272}"/>
              </a:ext>
            </a:extLst>
          </p:cNvPr>
          <p:cNvSpPr/>
          <p:nvPr/>
        </p:nvSpPr>
        <p:spPr>
          <a:xfrm>
            <a:off x="3041767" y="4243141"/>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の</a:t>
            </a:r>
          </a:p>
        </p:txBody>
      </p:sp>
      <p:sp>
        <p:nvSpPr>
          <p:cNvPr id="17" name="楕円 16">
            <a:extLst>
              <a:ext uri="{FF2B5EF4-FFF2-40B4-BE49-F238E27FC236}">
                <a16:creationId xmlns:a16="http://schemas.microsoft.com/office/drawing/2014/main" id="{3350831D-3F4A-8A7C-9A68-957A7F629211}"/>
              </a:ext>
            </a:extLst>
          </p:cNvPr>
          <p:cNvSpPr/>
          <p:nvPr/>
        </p:nvSpPr>
        <p:spPr>
          <a:xfrm>
            <a:off x="4057612" y="4243004"/>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首都</a:t>
            </a:r>
          </a:p>
        </p:txBody>
      </p:sp>
      <p:sp>
        <p:nvSpPr>
          <p:cNvPr id="19" name="楕円 18">
            <a:extLst>
              <a:ext uri="{FF2B5EF4-FFF2-40B4-BE49-F238E27FC236}">
                <a16:creationId xmlns:a16="http://schemas.microsoft.com/office/drawing/2014/main" id="{DA3DB3F9-B391-A953-4525-6A08F1E1C71B}"/>
              </a:ext>
            </a:extLst>
          </p:cNvPr>
          <p:cNvSpPr/>
          <p:nvPr/>
        </p:nvSpPr>
        <p:spPr>
          <a:xfrm>
            <a:off x="5073457" y="4243005"/>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は</a:t>
            </a:r>
          </a:p>
        </p:txBody>
      </p:sp>
      <p:sp>
        <p:nvSpPr>
          <p:cNvPr id="25" name="楕円 24">
            <a:extLst>
              <a:ext uri="{FF2B5EF4-FFF2-40B4-BE49-F238E27FC236}">
                <a16:creationId xmlns:a16="http://schemas.microsoft.com/office/drawing/2014/main" id="{70AA3ABF-78F0-A001-0319-E732C4A027B9}"/>
              </a:ext>
            </a:extLst>
          </p:cNvPr>
          <p:cNvSpPr/>
          <p:nvPr/>
        </p:nvSpPr>
        <p:spPr>
          <a:xfrm>
            <a:off x="6665183" y="3333683"/>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パリ</a:t>
            </a:r>
          </a:p>
        </p:txBody>
      </p:sp>
      <p:sp>
        <p:nvSpPr>
          <p:cNvPr id="33" name="楕円 32">
            <a:extLst>
              <a:ext uri="{FF2B5EF4-FFF2-40B4-BE49-F238E27FC236}">
                <a16:creationId xmlns:a16="http://schemas.microsoft.com/office/drawing/2014/main" id="{D794C795-593A-7DF2-C63A-D0F203B2F761}"/>
              </a:ext>
            </a:extLst>
          </p:cNvPr>
          <p:cNvSpPr/>
          <p:nvPr/>
        </p:nvSpPr>
        <p:spPr>
          <a:xfrm>
            <a:off x="6667327" y="3931715"/>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ワシントン</a:t>
            </a:r>
          </a:p>
        </p:txBody>
      </p:sp>
      <p:sp>
        <p:nvSpPr>
          <p:cNvPr id="35" name="楕円 34">
            <a:extLst>
              <a:ext uri="{FF2B5EF4-FFF2-40B4-BE49-F238E27FC236}">
                <a16:creationId xmlns:a16="http://schemas.microsoft.com/office/drawing/2014/main" id="{1373132E-86D7-BF22-DD65-8D4070DCCE16}"/>
              </a:ext>
            </a:extLst>
          </p:cNvPr>
          <p:cNvSpPr/>
          <p:nvPr/>
        </p:nvSpPr>
        <p:spPr>
          <a:xfrm>
            <a:off x="6665180" y="4529747"/>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東京</a:t>
            </a:r>
          </a:p>
        </p:txBody>
      </p:sp>
      <p:sp>
        <p:nvSpPr>
          <p:cNvPr id="36" name="楕円 35">
            <a:extLst>
              <a:ext uri="{FF2B5EF4-FFF2-40B4-BE49-F238E27FC236}">
                <a16:creationId xmlns:a16="http://schemas.microsoft.com/office/drawing/2014/main" id="{A784EDB3-CB18-FDF2-7FDD-E6B031B93458}"/>
              </a:ext>
            </a:extLst>
          </p:cNvPr>
          <p:cNvSpPr/>
          <p:nvPr/>
        </p:nvSpPr>
        <p:spPr>
          <a:xfrm>
            <a:off x="6665180" y="5127779"/>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名古屋</a:t>
            </a:r>
          </a:p>
        </p:txBody>
      </p:sp>
      <p:sp>
        <p:nvSpPr>
          <p:cNvPr id="37" name="楕円 36">
            <a:extLst>
              <a:ext uri="{FF2B5EF4-FFF2-40B4-BE49-F238E27FC236}">
                <a16:creationId xmlns:a16="http://schemas.microsoft.com/office/drawing/2014/main" id="{B1B2559D-0A79-2DBC-FC0E-32DD1E9C27BB}"/>
              </a:ext>
            </a:extLst>
          </p:cNvPr>
          <p:cNvSpPr/>
          <p:nvPr/>
        </p:nvSpPr>
        <p:spPr>
          <a:xfrm>
            <a:off x="6665180" y="5754529"/>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犬</a:t>
            </a:r>
          </a:p>
        </p:txBody>
      </p:sp>
      <p:cxnSp>
        <p:nvCxnSpPr>
          <p:cNvPr id="39" name="直線矢印コネクタ 38">
            <a:extLst>
              <a:ext uri="{FF2B5EF4-FFF2-40B4-BE49-F238E27FC236}">
                <a16:creationId xmlns:a16="http://schemas.microsoft.com/office/drawing/2014/main" id="{413F947B-9144-C7BA-55E6-CB35A563447C}"/>
              </a:ext>
            </a:extLst>
          </p:cNvPr>
          <p:cNvCxnSpPr>
            <a:stCxn id="13" idx="6"/>
            <a:endCxn id="15" idx="2"/>
          </p:cNvCxnSpPr>
          <p:nvPr/>
        </p:nvCxnSpPr>
        <p:spPr>
          <a:xfrm>
            <a:off x="2580411" y="4521714"/>
            <a:ext cx="461356" cy="1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55545518-26C8-3553-2A28-644385CB6BBF}"/>
              </a:ext>
            </a:extLst>
          </p:cNvPr>
          <p:cNvCxnSpPr>
            <a:stCxn id="15" idx="6"/>
            <a:endCxn id="17" idx="2"/>
          </p:cNvCxnSpPr>
          <p:nvPr/>
        </p:nvCxnSpPr>
        <p:spPr>
          <a:xfrm flipV="1">
            <a:off x="3599186" y="4521714"/>
            <a:ext cx="458426" cy="1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FE482CE-B0EB-F5F2-E096-AF47AB4967F9}"/>
              </a:ext>
            </a:extLst>
          </p:cNvPr>
          <p:cNvCxnSpPr>
            <a:stCxn id="17" idx="6"/>
            <a:endCxn id="19" idx="2"/>
          </p:cNvCxnSpPr>
          <p:nvPr/>
        </p:nvCxnSpPr>
        <p:spPr>
          <a:xfrm>
            <a:off x="4615031" y="4521714"/>
            <a:ext cx="458426"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D1241F4-2AC7-E8D6-5766-0A71E68CA9FE}"/>
              </a:ext>
            </a:extLst>
          </p:cNvPr>
          <p:cNvSpPr txBox="1"/>
          <p:nvPr/>
        </p:nvSpPr>
        <p:spPr>
          <a:xfrm>
            <a:off x="1815737" y="5194471"/>
            <a:ext cx="3877985" cy="646331"/>
          </a:xfrm>
          <a:prstGeom prst="rect">
            <a:avLst/>
          </a:prstGeom>
          <a:noFill/>
        </p:spPr>
        <p:txBody>
          <a:bodyPr wrap="none" rtlCol="0">
            <a:spAutoFit/>
          </a:bodyPr>
          <a:lstStyle/>
          <a:p>
            <a:r>
              <a:rPr kumimoji="1" lang="ja-JP" altLang="en-US" dirty="0"/>
              <a:t>学習した重みによって、それぞれの</a:t>
            </a:r>
            <a:endParaRPr kumimoji="1" lang="en-US" altLang="ja-JP" dirty="0"/>
          </a:p>
          <a:p>
            <a:r>
              <a:rPr kumimoji="1" lang="ja-JP" altLang="en-US" dirty="0"/>
              <a:t>候補の確率を計算する</a:t>
            </a:r>
          </a:p>
        </p:txBody>
      </p:sp>
      <p:cxnSp>
        <p:nvCxnSpPr>
          <p:cNvPr id="49" name="直線矢印コネクタ 48">
            <a:extLst>
              <a:ext uri="{FF2B5EF4-FFF2-40B4-BE49-F238E27FC236}">
                <a16:creationId xmlns:a16="http://schemas.microsoft.com/office/drawing/2014/main" id="{56D6F85C-EC20-9604-13D8-10EF4F61B20B}"/>
              </a:ext>
            </a:extLst>
          </p:cNvPr>
          <p:cNvCxnSpPr>
            <a:stCxn id="19" idx="6"/>
            <a:endCxn id="35" idx="2"/>
          </p:cNvCxnSpPr>
          <p:nvPr/>
        </p:nvCxnSpPr>
        <p:spPr>
          <a:xfrm>
            <a:off x="5630876" y="4521715"/>
            <a:ext cx="1034304" cy="2867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0315775-51A0-F675-33B5-79951FF1305E}"/>
              </a:ext>
            </a:extLst>
          </p:cNvPr>
          <p:cNvCxnSpPr>
            <a:stCxn id="19" idx="6"/>
            <a:endCxn id="25" idx="2"/>
          </p:cNvCxnSpPr>
          <p:nvPr/>
        </p:nvCxnSpPr>
        <p:spPr>
          <a:xfrm flipV="1">
            <a:off x="5630876" y="3612393"/>
            <a:ext cx="1034307" cy="9093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0A939E0-35EE-CB41-596E-746F2B4258EA}"/>
              </a:ext>
            </a:extLst>
          </p:cNvPr>
          <p:cNvCxnSpPr>
            <a:stCxn id="19" idx="6"/>
            <a:endCxn id="33" idx="2"/>
          </p:cNvCxnSpPr>
          <p:nvPr/>
        </p:nvCxnSpPr>
        <p:spPr>
          <a:xfrm flipV="1">
            <a:off x="5630876" y="4210425"/>
            <a:ext cx="1036451" cy="3112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8249677-74E4-D973-9FB7-6C676083BF04}"/>
              </a:ext>
            </a:extLst>
          </p:cNvPr>
          <p:cNvCxnSpPr>
            <a:stCxn id="19" idx="6"/>
            <a:endCxn id="36" idx="2"/>
          </p:cNvCxnSpPr>
          <p:nvPr/>
        </p:nvCxnSpPr>
        <p:spPr>
          <a:xfrm>
            <a:off x="5630876" y="4521715"/>
            <a:ext cx="1034304" cy="8847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6AD55D5-1E5B-4AFA-73BF-77A99E9586B5}"/>
              </a:ext>
            </a:extLst>
          </p:cNvPr>
          <p:cNvCxnSpPr>
            <a:stCxn id="19" idx="6"/>
            <a:endCxn id="37" idx="2"/>
          </p:cNvCxnSpPr>
          <p:nvPr/>
        </p:nvCxnSpPr>
        <p:spPr>
          <a:xfrm>
            <a:off x="5630876" y="4521715"/>
            <a:ext cx="1034304" cy="15115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2AD6E11-B98F-D1AE-9673-5C481105F0B4}"/>
              </a:ext>
            </a:extLst>
          </p:cNvPr>
          <p:cNvSpPr txBox="1"/>
          <p:nvPr/>
        </p:nvSpPr>
        <p:spPr>
          <a:xfrm>
            <a:off x="7745489" y="5856545"/>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0.0</a:t>
            </a:r>
            <a:endParaRPr kumimoji="1" lang="ja-JP" altLang="en-US" dirty="0"/>
          </a:p>
        </p:txBody>
      </p:sp>
    </p:spTree>
    <p:extLst>
      <p:ext uri="{BB962C8B-B14F-4D97-AF65-F5344CB8AC3E}">
        <p14:creationId xmlns:p14="http://schemas.microsoft.com/office/powerpoint/2010/main" val="3729050059"/>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9EB602-CC40-D6E4-2516-D99B9938EA41}"/>
              </a:ext>
            </a:extLst>
          </p:cNvPr>
          <p:cNvSpPr>
            <a:spLocks noGrp="1"/>
          </p:cNvSpPr>
          <p:nvPr>
            <p:ph type="title"/>
          </p:nvPr>
        </p:nvSpPr>
        <p:spPr/>
        <p:txBody>
          <a:bodyPr>
            <a:normAutofit/>
          </a:bodyPr>
          <a:lstStyle/>
          <a:p>
            <a:r>
              <a:rPr lang="ja-JP" altLang="en-US" dirty="0"/>
              <a:t>機械学習から深層学習へ</a:t>
            </a:r>
            <a:endParaRPr kumimoji="1" lang="ja-JP" altLang="en-US" dirty="0"/>
          </a:p>
        </p:txBody>
      </p:sp>
      <p:sp>
        <p:nvSpPr>
          <p:cNvPr id="3" name="コンテンツ プレースホルダー 2">
            <a:extLst>
              <a:ext uri="{FF2B5EF4-FFF2-40B4-BE49-F238E27FC236}">
                <a16:creationId xmlns:a16="http://schemas.microsoft.com/office/drawing/2014/main" id="{1FD9871F-008A-8195-E6C8-AE34DDDC385B}"/>
              </a:ext>
            </a:extLst>
          </p:cNvPr>
          <p:cNvSpPr>
            <a:spLocks noGrp="1"/>
          </p:cNvSpPr>
          <p:nvPr>
            <p:ph idx="1"/>
          </p:nvPr>
        </p:nvSpPr>
        <p:spPr>
          <a:xfrm>
            <a:off x="1251678" y="1654629"/>
            <a:ext cx="10178322" cy="4820986"/>
          </a:xfrm>
        </p:spPr>
        <p:txBody>
          <a:bodyPr>
            <a:normAutofit fontScale="92500" lnSpcReduction="20000"/>
          </a:bodyPr>
          <a:lstStyle/>
          <a:p>
            <a:r>
              <a:rPr lang="ja-JP" altLang="en-US" dirty="0"/>
              <a:t>ここまでが、</a:t>
            </a:r>
            <a:r>
              <a:rPr lang="en-US" altLang="ja-JP" dirty="0"/>
              <a:t>1990</a:t>
            </a:r>
            <a:r>
              <a:rPr lang="ja-JP" altLang="en-US" dirty="0"/>
              <a:t>年代の</a:t>
            </a:r>
            <a:r>
              <a:rPr kumimoji="1" lang="ja-JP" altLang="en-US" dirty="0"/>
              <a:t>ニューラルネットワークを使った</a:t>
            </a:r>
            <a:r>
              <a:rPr lang="ja-JP" altLang="en-US" dirty="0"/>
              <a:t>機械学習の原理です</a:t>
            </a:r>
            <a:endParaRPr lang="en-US" altLang="ja-JP" dirty="0"/>
          </a:p>
          <a:p>
            <a:pPr lvl="1"/>
            <a:r>
              <a:rPr kumimoji="1" lang="en-US" altLang="ja-JP" dirty="0"/>
              <a:t>LLM</a:t>
            </a:r>
            <a:r>
              <a:rPr kumimoji="1" lang="ja-JP" altLang="en-US" dirty="0"/>
              <a:t>や</a:t>
            </a:r>
            <a:r>
              <a:rPr kumimoji="1" lang="en-US" altLang="ja-JP" dirty="0"/>
              <a:t>Deep</a:t>
            </a:r>
            <a:r>
              <a:rPr kumimoji="1" lang="ja-JP" altLang="en-US" dirty="0"/>
              <a:t> </a:t>
            </a:r>
            <a:r>
              <a:rPr kumimoji="1" lang="en-US" altLang="ja-JP" dirty="0"/>
              <a:t>Learning</a:t>
            </a:r>
            <a:r>
              <a:rPr kumimoji="1" lang="ja-JP" altLang="en-US" dirty="0"/>
              <a:t>の基礎技術となっています</a:t>
            </a:r>
            <a:endParaRPr kumimoji="1" lang="en-US" altLang="ja-JP" dirty="0"/>
          </a:p>
          <a:p>
            <a:pPr lvl="1"/>
            <a:endParaRPr kumimoji="1" lang="en-US" altLang="ja-JP" dirty="0"/>
          </a:p>
          <a:p>
            <a:r>
              <a:rPr lang="ja-JP" altLang="en-US" dirty="0"/>
              <a:t>しかし、計算量が爆発するこの方法は、当時のコンピューターでは実現が困難でした。</a:t>
            </a:r>
            <a:endParaRPr lang="en-US" altLang="ja-JP" dirty="0"/>
          </a:p>
          <a:p>
            <a:pPr lvl="1"/>
            <a:r>
              <a:rPr kumimoji="1" lang="ja-JP" altLang="en-US" dirty="0"/>
              <a:t>当時のスーパーコンピューターは今のゲーミング</a:t>
            </a:r>
            <a:r>
              <a:rPr kumimoji="1" lang="en-US" altLang="ja-JP" dirty="0"/>
              <a:t>PC</a:t>
            </a:r>
            <a:r>
              <a:rPr kumimoji="1" lang="ja-JP" altLang="en-US" dirty="0"/>
              <a:t>に全く及びません</a:t>
            </a:r>
            <a:endParaRPr kumimoji="1" lang="en-US" altLang="ja-JP" dirty="0"/>
          </a:p>
          <a:p>
            <a:pPr lvl="1"/>
            <a:endParaRPr kumimoji="1" lang="en-US" altLang="ja-JP" dirty="0"/>
          </a:p>
          <a:p>
            <a:r>
              <a:rPr lang="en-US" altLang="ja-JP" dirty="0"/>
              <a:t>2012</a:t>
            </a:r>
            <a:r>
              <a:rPr lang="ja-JP" altLang="en-US" dirty="0"/>
              <a:t>年に深い階層のニューラルネットワークを現実的なコストで計算する手法が開発され、脚光を浴びました。</a:t>
            </a:r>
            <a:endParaRPr lang="en-US" altLang="ja-JP" dirty="0"/>
          </a:p>
          <a:p>
            <a:pPr lvl="1"/>
            <a:r>
              <a:rPr lang="en-US" altLang="ja-JP" dirty="0"/>
              <a:t>1960</a:t>
            </a:r>
            <a:r>
              <a:rPr lang="ja-JP" altLang="en-US" dirty="0"/>
              <a:t>年代に考案された深層ニューラルネットワークが、</a:t>
            </a:r>
            <a:r>
              <a:rPr lang="en-US" altLang="ja-JP" dirty="0"/>
              <a:t>50</a:t>
            </a:r>
            <a:r>
              <a:rPr lang="ja-JP" altLang="en-US" dirty="0"/>
              <a:t>年の時を経て実用化されました</a:t>
            </a:r>
            <a:endParaRPr lang="en-US" altLang="ja-JP" dirty="0"/>
          </a:p>
          <a:p>
            <a:pPr lvl="1"/>
            <a:r>
              <a:rPr lang="ja-JP" altLang="en-US" dirty="0"/>
              <a:t>囲碁や将棋で</a:t>
            </a:r>
            <a:r>
              <a:rPr lang="en-US" altLang="ja-JP" dirty="0"/>
              <a:t>AI</a:t>
            </a:r>
            <a:r>
              <a:rPr lang="ja-JP" altLang="en-US" dirty="0"/>
              <a:t>が人間のトップに勝利しました</a:t>
            </a:r>
            <a:endParaRPr lang="en-US" altLang="ja-JP" dirty="0"/>
          </a:p>
          <a:p>
            <a:pPr lvl="1"/>
            <a:endParaRPr lang="en-US" altLang="ja-JP" dirty="0"/>
          </a:p>
          <a:p>
            <a:r>
              <a:rPr lang="ja-JP" altLang="en-US" dirty="0"/>
              <a:t>この</a:t>
            </a:r>
            <a:r>
              <a:rPr lang="en-US" altLang="ja-JP" dirty="0"/>
              <a:t>Deep</a:t>
            </a:r>
            <a:r>
              <a:rPr lang="ja-JP" altLang="en-US" dirty="0"/>
              <a:t> </a:t>
            </a:r>
            <a:r>
              <a:rPr lang="en-US" altLang="ja-JP" dirty="0"/>
              <a:t>Learning</a:t>
            </a:r>
            <a:r>
              <a:rPr lang="ja-JP" altLang="en-US" dirty="0"/>
              <a:t>（深層学習）により、</a:t>
            </a:r>
            <a:r>
              <a:rPr lang="en-US" altLang="ja-JP" dirty="0"/>
              <a:t>AI</a:t>
            </a:r>
            <a:r>
              <a:rPr lang="ja-JP" altLang="en-US" dirty="0"/>
              <a:t>冬の時代は終わりを告げ、第３次</a:t>
            </a:r>
            <a:r>
              <a:rPr lang="en-US" altLang="ja-JP" dirty="0"/>
              <a:t>AI</a:t>
            </a:r>
            <a:r>
              <a:rPr lang="ja-JP" altLang="en-US" dirty="0"/>
              <a:t>ブームの到来となります。</a:t>
            </a:r>
            <a:endParaRPr lang="en-US" altLang="ja-JP" dirty="0"/>
          </a:p>
          <a:p>
            <a:pPr lvl="1"/>
            <a:r>
              <a:rPr kumimoji="1" lang="ja-JP" altLang="en-US" dirty="0"/>
              <a:t>この後、さらなる「</a:t>
            </a:r>
            <a:r>
              <a:rPr kumimoji="1" lang="ja-JP" altLang="en-US" b="1" dirty="0"/>
              <a:t>発明</a:t>
            </a:r>
            <a:r>
              <a:rPr kumimoji="1" lang="ja-JP" altLang="en-US" dirty="0"/>
              <a:t>」と「</a:t>
            </a:r>
            <a:r>
              <a:rPr kumimoji="1" lang="ja-JP" altLang="en-US" b="1" dirty="0"/>
              <a:t>発見</a:t>
            </a:r>
            <a:r>
              <a:rPr kumimoji="1" lang="ja-JP" altLang="en-US" dirty="0"/>
              <a:t>」によって、</a:t>
            </a:r>
            <a:r>
              <a:rPr kumimoji="1" lang="en-US" altLang="ja-JP" dirty="0"/>
              <a:t>AI</a:t>
            </a:r>
            <a:r>
              <a:rPr kumimoji="1" lang="ja-JP" altLang="en-US" dirty="0"/>
              <a:t>の</a:t>
            </a:r>
            <a:r>
              <a:rPr kumimoji="1" lang="ja-JP" altLang="en-US" b="1" dirty="0"/>
              <a:t>性能が爆発</a:t>
            </a:r>
            <a:r>
              <a:rPr kumimoji="1" lang="ja-JP" altLang="en-US" dirty="0"/>
              <a:t>します</a:t>
            </a:r>
          </a:p>
        </p:txBody>
      </p:sp>
    </p:spTree>
    <p:extLst>
      <p:ext uri="{BB962C8B-B14F-4D97-AF65-F5344CB8AC3E}">
        <p14:creationId xmlns:p14="http://schemas.microsoft.com/office/powerpoint/2010/main" val="7738348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1AF68-6348-5FBB-6D0B-333C0E9B6DCD}"/>
              </a:ext>
            </a:extLst>
          </p:cNvPr>
          <p:cNvSpPr>
            <a:spLocks noGrp="1"/>
          </p:cNvSpPr>
          <p:nvPr>
            <p:ph type="title"/>
          </p:nvPr>
        </p:nvSpPr>
        <p:spPr/>
        <p:txBody>
          <a:bodyPr/>
          <a:lstStyle/>
          <a:p>
            <a:r>
              <a:rPr kumimoji="1" lang="ja-JP" altLang="en-US" dirty="0"/>
              <a:t>トランスフォーマー登場！</a:t>
            </a:r>
          </a:p>
        </p:txBody>
      </p:sp>
      <p:pic>
        <p:nvPicPr>
          <p:cNvPr id="5" name="コンテンツ プレースホルダー 4" descr="ケーキ, 本, 車, 座る が含まれている画像&#10;&#10;AI によって生成されたコンテンツは間違っている可能性があります。">
            <a:extLst>
              <a:ext uri="{FF2B5EF4-FFF2-40B4-BE49-F238E27FC236}">
                <a16:creationId xmlns:a16="http://schemas.microsoft.com/office/drawing/2014/main" id="{484533C6-DFB1-5F85-0A9F-A65FBFBA8B2A}"/>
              </a:ext>
            </a:extLst>
          </p:cNvPr>
          <p:cNvPicPr>
            <a:picLocks noGrp="1" noChangeAspect="1"/>
          </p:cNvPicPr>
          <p:nvPr>
            <p:ph idx="1"/>
          </p:nvPr>
        </p:nvPicPr>
        <p:blipFill>
          <a:blip r:embed="rId2"/>
          <a:stretch>
            <a:fillRect/>
          </a:stretch>
        </p:blipFill>
        <p:spPr>
          <a:xfrm>
            <a:off x="9087394" y="1266776"/>
            <a:ext cx="2825932" cy="4238900"/>
          </a:xfrm>
        </p:spPr>
      </p:pic>
      <p:sp>
        <p:nvSpPr>
          <p:cNvPr id="6" name="テキスト ボックス 5">
            <a:extLst>
              <a:ext uri="{FF2B5EF4-FFF2-40B4-BE49-F238E27FC236}">
                <a16:creationId xmlns:a16="http://schemas.microsoft.com/office/drawing/2014/main" id="{D6DE5BAF-2509-84CF-73D3-C772EFA0F1BD}"/>
              </a:ext>
            </a:extLst>
          </p:cNvPr>
          <p:cNvSpPr txBox="1"/>
          <p:nvPr/>
        </p:nvSpPr>
        <p:spPr>
          <a:xfrm>
            <a:off x="1031846" y="1515290"/>
            <a:ext cx="7847901" cy="513986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深層学習（</a:t>
            </a:r>
            <a:r>
              <a:rPr kumimoji="1" lang="en-US" altLang="ja-JP" dirty="0"/>
              <a:t>Deep</a:t>
            </a:r>
            <a:r>
              <a:rPr kumimoji="1" lang="ja-JP" altLang="en-US" dirty="0"/>
              <a:t> </a:t>
            </a:r>
            <a:r>
              <a:rPr kumimoji="1" lang="en-US" altLang="ja-JP" dirty="0"/>
              <a:t>Learning</a:t>
            </a:r>
            <a:r>
              <a:rPr kumimoji="1" lang="ja-JP" altLang="en-US" dirty="0"/>
              <a:t>）の登場により、画像認識や機械翻訳などが飛躍的に進歩しましたが、長い文章の解析が難しいという問題に直面していました。</a:t>
            </a:r>
            <a:endParaRPr kumimoji="1" lang="en-US" altLang="ja-JP" dirty="0"/>
          </a:p>
          <a:p>
            <a:pPr marL="742950" lvl="1" indent="-285750">
              <a:buFont typeface="Wingdings" panose="05000000000000000000" pitchFamily="2" charset="2"/>
              <a:buChar char="ü"/>
            </a:pPr>
            <a:r>
              <a:rPr kumimoji="1" lang="ja-JP" altLang="en-US" sz="1600" dirty="0"/>
              <a:t>性能を上げるためにパラメーター数や学習データを増やしても、思うように性能が上がらず、頭打ち感がありました。</a:t>
            </a:r>
            <a:endParaRPr kumimoji="1" lang="en-US" altLang="ja-JP" sz="1600"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これらの問題を一気に解決する、</a:t>
            </a:r>
            <a:r>
              <a:rPr kumimoji="1" lang="en-US" altLang="ja-JP" dirty="0"/>
              <a:t>”Transformer”</a:t>
            </a:r>
            <a:r>
              <a:rPr kumimoji="1" lang="ja-JP" altLang="en-US" dirty="0"/>
              <a:t>というアルゴリズムが</a:t>
            </a:r>
            <a:r>
              <a:rPr kumimoji="1" lang="en-US" altLang="ja-JP" dirty="0"/>
              <a:t>2017</a:t>
            </a:r>
            <a:r>
              <a:rPr kumimoji="1" lang="ja-JP" altLang="en-US" dirty="0"/>
              <a:t>年に</a:t>
            </a:r>
            <a:r>
              <a:rPr kumimoji="1" lang="en-US" altLang="ja-JP" dirty="0"/>
              <a:t>Google</a:t>
            </a:r>
            <a:r>
              <a:rPr kumimoji="1" lang="ja-JP" altLang="en-US" dirty="0"/>
              <a:t>によって発表されました。</a:t>
            </a:r>
            <a:endParaRPr kumimoji="1" lang="en-US" altLang="ja-JP" dirty="0"/>
          </a:p>
          <a:p>
            <a:pPr marL="742950" lvl="1" indent="-285750">
              <a:buFont typeface="Wingdings" panose="05000000000000000000" pitchFamily="2" charset="2"/>
              <a:buChar char="ü"/>
            </a:pPr>
            <a:r>
              <a:rPr kumimoji="1" lang="ja-JP" altLang="en-US" sz="1600" dirty="0"/>
              <a:t>後に</a:t>
            </a:r>
            <a:r>
              <a:rPr kumimoji="1" lang="en-US" altLang="ja-JP" sz="1600" dirty="0"/>
              <a:t>OpenAI</a:t>
            </a:r>
            <a:r>
              <a:rPr kumimoji="1" lang="ja-JP" altLang="en-US" sz="1600" dirty="0"/>
              <a:t>が</a:t>
            </a:r>
            <a:r>
              <a:rPr lang="en-US" altLang="ja-JP" sz="1600" b="1" i="0" dirty="0">
                <a:solidFill>
                  <a:srgbClr val="001D35"/>
                </a:solidFill>
                <a:effectLst/>
                <a:latin typeface="Arial" panose="020B0604020202020204" pitchFamily="34" charset="0"/>
              </a:rPr>
              <a:t>Generative Pre-trained Transformer (GPT)</a:t>
            </a:r>
            <a:r>
              <a:rPr lang="ja-JP" altLang="en-US" sz="1600" i="0" dirty="0">
                <a:solidFill>
                  <a:srgbClr val="001D35"/>
                </a:solidFill>
                <a:effectLst/>
                <a:latin typeface="Arial" panose="020B0604020202020204" pitchFamily="34" charset="0"/>
              </a:rPr>
              <a:t>を発表しました。これが</a:t>
            </a:r>
            <a:r>
              <a:rPr lang="en-US" altLang="ja-JP" sz="1600" i="0" dirty="0">
                <a:solidFill>
                  <a:srgbClr val="001D35"/>
                </a:solidFill>
                <a:effectLst/>
                <a:latin typeface="Arial" panose="020B0604020202020204" pitchFamily="34" charset="0"/>
              </a:rPr>
              <a:t>ChatGPT</a:t>
            </a:r>
            <a:r>
              <a:rPr lang="ja-JP" altLang="en-US" sz="1600" i="0" dirty="0">
                <a:solidFill>
                  <a:srgbClr val="001D35"/>
                </a:solidFill>
                <a:effectLst/>
                <a:latin typeface="Arial" panose="020B0604020202020204" pitchFamily="34" charset="0"/>
              </a:rPr>
              <a:t>になります。</a:t>
            </a:r>
            <a:endParaRPr kumimoji="1" lang="en-US" altLang="ja-JP" sz="1600"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dirty="0"/>
              <a:t>Transformer</a:t>
            </a:r>
            <a:r>
              <a:rPr kumimoji="1" lang="ja-JP" altLang="en-US" dirty="0"/>
              <a:t>の特徴</a:t>
            </a:r>
            <a:endParaRPr kumimoji="1" lang="en-US" altLang="ja-JP" dirty="0"/>
          </a:p>
          <a:p>
            <a:pPr marL="742950" lvl="1" indent="-285750">
              <a:buFont typeface="Wingdings" panose="05000000000000000000" pitchFamily="2" charset="2"/>
              <a:buChar char="ü"/>
            </a:pPr>
            <a:r>
              <a:rPr kumimoji="1" lang="ja-JP" altLang="en-US" sz="1600" b="1" dirty="0"/>
              <a:t>文脈を読み取る能力</a:t>
            </a:r>
            <a:r>
              <a:rPr kumimoji="1" lang="ja-JP" altLang="en-US" sz="1600" dirty="0"/>
              <a:t>が飛躍的に向上した</a:t>
            </a:r>
            <a:endParaRPr kumimoji="1" lang="en-US" altLang="ja-JP" sz="1600" dirty="0"/>
          </a:p>
          <a:p>
            <a:pPr marL="742950" lvl="1" indent="-285750">
              <a:buFont typeface="Wingdings" panose="05000000000000000000" pitchFamily="2" charset="2"/>
              <a:buChar char="ü"/>
            </a:pPr>
            <a:r>
              <a:rPr kumimoji="1" lang="ja-JP" altLang="en-US" sz="1600" b="1" dirty="0"/>
              <a:t>並列計算</a:t>
            </a:r>
            <a:r>
              <a:rPr kumimoji="1" lang="ja-JP" altLang="en-US" sz="1600" dirty="0"/>
              <a:t>しやすいアルゴリズム</a:t>
            </a:r>
            <a:endParaRPr kumimoji="1" lang="en-US" altLang="ja-JP" sz="1600" dirty="0"/>
          </a:p>
          <a:p>
            <a:pPr marL="742950" lvl="1" indent="-285750">
              <a:buFont typeface="Wingdings" panose="05000000000000000000" pitchFamily="2" charset="2"/>
              <a:buChar char="ü"/>
            </a:pPr>
            <a:r>
              <a:rPr kumimoji="1" lang="ja-JP" altLang="en-US" sz="1600" b="1" dirty="0"/>
              <a:t>スケーラビリティ</a:t>
            </a:r>
            <a:r>
              <a:rPr kumimoji="1" lang="ja-JP" altLang="en-US" sz="1600" dirty="0"/>
              <a:t>に優れ、性能向上がやりやすい</a:t>
            </a:r>
            <a:endParaRPr kumimoji="1" lang="en-US" altLang="ja-JP" sz="1600" dirty="0"/>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そして、この</a:t>
            </a:r>
            <a:r>
              <a:rPr kumimoji="1" lang="en-US" altLang="ja-JP" dirty="0"/>
              <a:t>Transformer</a:t>
            </a:r>
            <a:r>
              <a:rPr kumimoji="1" lang="ja-JP" altLang="en-US" dirty="0"/>
              <a:t>の特徴が、もう一つの「</a:t>
            </a:r>
            <a:r>
              <a:rPr kumimoji="1" lang="ja-JP" altLang="en-US" b="1" dirty="0"/>
              <a:t>発見</a:t>
            </a:r>
            <a:r>
              <a:rPr kumimoji="1" lang="ja-JP" altLang="en-US" dirty="0"/>
              <a:t>」につながります。</a:t>
            </a:r>
            <a:endParaRPr kumimoji="1" lang="en-US" altLang="ja-JP" dirty="0"/>
          </a:p>
          <a:p>
            <a:pPr marL="742950" lvl="1" indent="-285750">
              <a:buFont typeface="Wingdings" panose="05000000000000000000" pitchFamily="2" charset="2"/>
              <a:buChar char="ü"/>
            </a:pPr>
            <a:r>
              <a:rPr kumimoji="1" lang="ja-JP" altLang="en-US" dirty="0"/>
              <a:t>革命的と言ってよいほど、</a:t>
            </a:r>
            <a:r>
              <a:rPr kumimoji="1" lang="en-US" altLang="ja-JP" dirty="0"/>
              <a:t>AI</a:t>
            </a:r>
            <a:r>
              <a:rPr kumimoji="1" lang="ja-JP" altLang="en-US" dirty="0"/>
              <a:t>（</a:t>
            </a:r>
            <a:r>
              <a:rPr kumimoji="1" lang="en-US" altLang="ja-JP" dirty="0"/>
              <a:t>LLM</a:t>
            </a:r>
            <a:r>
              <a:rPr kumimoji="1" lang="ja-JP" altLang="en-US" dirty="0"/>
              <a:t>）の</a:t>
            </a:r>
            <a:r>
              <a:rPr kumimoji="1" lang="ja-JP" altLang="en-US" b="1" dirty="0"/>
              <a:t>爆発的な性能向上</a:t>
            </a:r>
            <a:r>
              <a:rPr kumimoji="1" lang="ja-JP" altLang="en-US" dirty="0"/>
              <a:t>が起こります。</a:t>
            </a:r>
            <a:endParaRPr kumimoji="1" lang="en-US" altLang="ja-JP" dirty="0"/>
          </a:p>
        </p:txBody>
      </p:sp>
      <p:pic>
        <p:nvPicPr>
          <p:cNvPr id="9" name="図 8" descr="駐車場にあるメーター&#10;&#10;AI によって生成されたコンテンツは間違っている可能性があります。">
            <a:extLst>
              <a:ext uri="{FF2B5EF4-FFF2-40B4-BE49-F238E27FC236}">
                <a16:creationId xmlns:a16="http://schemas.microsoft.com/office/drawing/2014/main" id="{4C2A9C7A-95DB-D2C0-8002-28E9AF2FA35F}"/>
              </a:ext>
            </a:extLst>
          </p:cNvPr>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8476366" y="3313007"/>
            <a:ext cx="2308869" cy="3236449"/>
          </a:xfrm>
          <a:prstGeom prst="rect">
            <a:avLst/>
          </a:prstGeom>
        </p:spPr>
      </p:pic>
    </p:spTree>
    <p:extLst>
      <p:ext uri="{BB962C8B-B14F-4D97-AF65-F5344CB8AC3E}">
        <p14:creationId xmlns:p14="http://schemas.microsoft.com/office/powerpoint/2010/main" val="30338165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2FE3A-F1D9-9C48-4B39-5C9E2DB09D9D}"/>
              </a:ext>
            </a:extLst>
          </p:cNvPr>
          <p:cNvSpPr>
            <a:spLocks noGrp="1"/>
          </p:cNvSpPr>
          <p:nvPr>
            <p:ph type="title"/>
          </p:nvPr>
        </p:nvSpPr>
        <p:spPr/>
        <p:txBody>
          <a:bodyPr/>
          <a:lstStyle/>
          <a:p>
            <a:r>
              <a:rPr lang="ja-JP" altLang="en-US" dirty="0"/>
              <a:t>スケール則の発見</a:t>
            </a:r>
            <a:endParaRPr kumimoji="1" lang="ja-JP" altLang="en-US" dirty="0"/>
          </a:p>
        </p:txBody>
      </p:sp>
      <p:sp>
        <p:nvSpPr>
          <p:cNvPr id="3" name="コンテンツ プレースホルダー 2">
            <a:extLst>
              <a:ext uri="{FF2B5EF4-FFF2-40B4-BE49-F238E27FC236}">
                <a16:creationId xmlns:a16="http://schemas.microsoft.com/office/drawing/2014/main" id="{20641949-4956-5EF8-E03C-8301E3B940DD}"/>
              </a:ext>
            </a:extLst>
          </p:cNvPr>
          <p:cNvSpPr>
            <a:spLocks noGrp="1"/>
          </p:cNvSpPr>
          <p:nvPr>
            <p:ph idx="1"/>
          </p:nvPr>
        </p:nvSpPr>
        <p:spPr>
          <a:xfrm>
            <a:off x="1018903" y="1367246"/>
            <a:ext cx="10411097" cy="5225143"/>
          </a:xfrm>
        </p:spPr>
        <p:txBody>
          <a:bodyPr>
            <a:normAutofit fontScale="85000" lnSpcReduction="20000"/>
          </a:bodyPr>
          <a:lstStyle/>
          <a:p>
            <a:r>
              <a:rPr kumimoji="1" lang="en-US" altLang="ja-JP" dirty="0"/>
              <a:t>2020</a:t>
            </a:r>
            <a:r>
              <a:rPr kumimoji="1" lang="ja-JP" altLang="en-US" dirty="0"/>
              <a:t>年に、</a:t>
            </a:r>
            <a:r>
              <a:rPr kumimoji="1" lang="en-US" altLang="ja-JP" dirty="0"/>
              <a:t>OpenAI</a:t>
            </a:r>
            <a:r>
              <a:rPr kumimoji="1" lang="ja-JP" altLang="en-US" dirty="0"/>
              <a:t>の</a:t>
            </a:r>
            <a:r>
              <a:rPr kumimoji="1" lang="en-US" altLang="ja-JP" dirty="0"/>
              <a:t>Jared Kaplan</a:t>
            </a:r>
            <a:r>
              <a:rPr kumimoji="1" lang="ja-JP" altLang="en-US" dirty="0"/>
              <a:t>がスケール則（</a:t>
            </a:r>
            <a:r>
              <a:rPr kumimoji="1" lang="en-US" altLang="ja-JP" dirty="0"/>
              <a:t>Scaling Laws</a:t>
            </a:r>
            <a:r>
              <a:rPr kumimoji="1" lang="ja-JP" altLang="en-US" dirty="0"/>
              <a:t>）を発表しました。</a:t>
            </a:r>
            <a:endParaRPr kumimoji="1" lang="en-US" altLang="ja-JP" dirty="0"/>
          </a:p>
          <a:p>
            <a:r>
              <a:rPr kumimoji="1" lang="ja-JP" altLang="en-US" dirty="0"/>
              <a:t>これは、</a:t>
            </a:r>
            <a:r>
              <a:rPr kumimoji="1" lang="en-US" altLang="ja-JP" dirty="0"/>
              <a:t>LLM</a:t>
            </a:r>
            <a:r>
              <a:rPr kumimoji="1" lang="ja-JP" altLang="en-US" dirty="0"/>
              <a:t>の性能が、以下の</a:t>
            </a:r>
            <a:r>
              <a:rPr kumimoji="1" lang="en-US" altLang="ja-JP" dirty="0"/>
              <a:t>3</a:t>
            </a:r>
            <a:r>
              <a:rPr kumimoji="1" lang="ja-JP" altLang="en-US" dirty="0"/>
              <a:t>つの要素の</a:t>
            </a:r>
            <a:r>
              <a:rPr kumimoji="1" lang="ja-JP" altLang="en-US" b="1" dirty="0"/>
              <a:t>規模</a:t>
            </a:r>
            <a:r>
              <a:rPr kumimoji="1" lang="ja-JP" altLang="en-US" dirty="0"/>
              <a:t>を大きくするにつれて、予測可能な形で向上するという経験則（実験的に見出された法則）でした</a:t>
            </a:r>
            <a:endParaRPr kumimoji="1" lang="en-US" altLang="ja-JP" dirty="0"/>
          </a:p>
          <a:p>
            <a:endParaRPr kumimoji="1" lang="ja-JP" altLang="en-US" dirty="0"/>
          </a:p>
          <a:p>
            <a:pPr lvl="1"/>
            <a:r>
              <a:rPr kumimoji="1" lang="ja-JP" altLang="en-US" dirty="0"/>
              <a:t>モデルサイズ </a:t>
            </a:r>
            <a:r>
              <a:rPr kumimoji="1" lang="en-US" altLang="ja-JP" dirty="0"/>
              <a:t>(Model Size, N)</a:t>
            </a:r>
          </a:p>
          <a:p>
            <a:pPr lvl="2"/>
            <a:r>
              <a:rPr kumimoji="1" lang="ja-JP" altLang="en-US" dirty="0"/>
              <a:t>メモリ容量</a:t>
            </a:r>
            <a:endParaRPr kumimoji="1" lang="en-US" altLang="ja-JP" dirty="0"/>
          </a:p>
          <a:p>
            <a:pPr lvl="1"/>
            <a:r>
              <a:rPr kumimoji="1" lang="ja-JP" altLang="en-US" dirty="0"/>
              <a:t>データセットサイズ </a:t>
            </a:r>
            <a:r>
              <a:rPr kumimoji="1" lang="en-US" altLang="ja-JP" dirty="0"/>
              <a:t>(Dataset Size, D)</a:t>
            </a:r>
          </a:p>
          <a:p>
            <a:pPr lvl="2"/>
            <a:r>
              <a:rPr kumimoji="1" lang="ja-JP" altLang="en-US" dirty="0"/>
              <a:t>学習量</a:t>
            </a:r>
          </a:p>
          <a:p>
            <a:pPr lvl="1"/>
            <a:r>
              <a:rPr kumimoji="1" lang="ja-JP" altLang="en-US" dirty="0"/>
              <a:t>計算資源（計算量） </a:t>
            </a:r>
            <a:r>
              <a:rPr kumimoji="1" lang="en-US" altLang="ja-JP" dirty="0"/>
              <a:t>(Compute, C)</a:t>
            </a:r>
          </a:p>
          <a:p>
            <a:pPr lvl="2"/>
            <a:r>
              <a:rPr kumimoji="1" lang="en-US" altLang="ja-JP" dirty="0"/>
              <a:t>GPU</a:t>
            </a:r>
            <a:r>
              <a:rPr kumimoji="1" lang="ja-JP" altLang="en-US" dirty="0"/>
              <a:t>の数 </a:t>
            </a:r>
            <a:r>
              <a:rPr kumimoji="1" lang="en-US" altLang="ja-JP" dirty="0"/>
              <a:t>x </a:t>
            </a:r>
            <a:r>
              <a:rPr kumimoji="1" lang="ja-JP" altLang="en-US" dirty="0"/>
              <a:t>時間</a:t>
            </a:r>
            <a:endParaRPr kumimoji="1" lang="en-US" altLang="ja-JP" dirty="0"/>
          </a:p>
          <a:p>
            <a:pPr lvl="1"/>
            <a:endParaRPr kumimoji="1" lang="en-US" altLang="ja-JP" dirty="0"/>
          </a:p>
          <a:p>
            <a:pPr lvl="1"/>
            <a:endParaRPr kumimoji="1" lang="en-US" altLang="ja-JP" dirty="0"/>
          </a:p>
          <a:p>
            <a:r>
              <a:rPr lang="ja-JP" altLang="en-US" dirty="0"/>
              <a:t>この</a:t>
            </a:r>
            <a:r>
              <a:rPr lang="en-US" altLang="ja-JP" dirty="0"/>
              <a:t>3</a:t>
            </a:r>
            <a:r>
              <a:rPr lang="ja-JP" altLang="en-US" dirty="0"/>
              <a:t>つの要素を増やす（スケールする）と、いずれも</a:t>
            </a:r>
            <a:r>
              <a:rPr lang="ja-JP" altLang="en-US" b="1" dirty="0"/>
              <a:t>べき乗則</a:t>
            </a:r>
            <a:r>
              <a:rPr lang="ja-JP" altLang="en-US" dirty="0"/>
              <a:t>に従って性能が</a:t>
            </a:r>
            <a:r>
              <a:rPr lang="ja-JP" altLang="en-US" b="1" dirty="0"/>
              <a:t>青天井で</a:t>
            </a:r>
            <a:r>
              <a:rPr lang="ja-JP" altLang="en-US" dirty="0"/>
              <a:t>向上するというものです。</a:t>
            </a:r>
            <a:endParaRPr lang="en-US" altLang="ja-JP" dirty="0"/>
          </a:p>
          <a:p>
            <a:r>
              <a:rPr kumimoji="1" lang="ja-JP" altLang="en-US" dirty="0"/>
              <a:t>つまり、頑張れば頑張るほど性能がぐんぐん上がるという、</a:t>
            </a:r>
            <a:r>
              <a:rPr kumimoji="1" lang="ja-JP" altLang="en-US" b="1" dirty="0"/>
              <a:t>とんでもない法則</a:t>
            </a:r>
            <a:r>
              <a:rPr kumimoji="1" lang="ja-JP" altLang="en-US" dirty="0"/>
              <a:t>で、このため各社が膨大な計算資源に投資をし、</a:t>
            </a:r>
            <a:r>
              <a:rPr lang="ja-JP" altLang="en-US" dirty="0"/>
              <a:t>それは</a:t>
            </a:r>
            <a:r>
              <a:rPr lang="en-US" altLang="ja-JP" dirty="0"/>
              <a:t>2025</a:t>
            </a:r>
            <a:r>
              <a:rPr lang="ja-JP" altLang="en-US" dirty="0"/>
              <a:t>年の今でも続いています。</a:t>
            </a:r>
            <a:endParaRPr lang="en-US" altLang="ja-JP" dirty="0"/>
          </a:p>
          <a:p>
            <a:pPr lvl="1"/>
            <a:r>
              <a:rPr kumimoji="1" lang="ja-JP" altLang="en-US" dirty="0"/>
              <a:t>たとえると、蒸気機関車に石炭を</a:t>
            </a:r>
            <a:r>
              <a:rPr kumimoji="1" lang="en-US" altLang="ja-JP" dirty="0"/>
              <a:t>2</a:t>
            </a:r>
            <a:r>
              <a:rPr kumimoji="1" lang="ja-JP" altLang="en-US" dirty="0"/>
              <a:t>倍投入したら、速度が</a:t>
            </a:r>
            <a:r>
              <a:rPr kumimoji="1" lang="en-US" altLang="ja-JP" dirty="0"/>
              <a:t>4</a:t>
            </a:r>
            <a:r>
              <a:rPr kumimoji="1" lang="ja-JP" altLang="en-US" dirty="0"/>
              <a:t>倍になってしまったということです</a:t>
            </a:r>
            <a:endParaRPr kumimoji="1" lang="en-US" altLang="ja-JP" dirty="0"/>
          </a:p>
          <a:p>
            <a:endParaRPr kumimoji="1" lang="ja-JP" altLang="en-US" dirty="0"/>
          </a:p>
        </p:txBody>
      </p:sp>
      <p:graphicFrame>
        <p:nvGraphicFramePr>
          <p:cNvPr id="4" name="オブジェクト 3">
            <a:extLst>
              <a:ext uri="{FF2B5EF4-FFF2-40B4-BE49-F238E27FC236}">
                <a16:creationId xmlns:a16="http://schemas.microsoft.com/office/drawing/2014/main" id="{053A4211-9F11-EDB6-CE56-243A93FA3E8C}"/>
              </a:ext>
            </a:extLst>
          </p:cNvPr>
          <p:cNvGraphicFramePr>
            <a:graphicFrameLocks noChangeAspect="1"/>
          </p:cNvGraphicFramePr>
          <p:nvPr>
            <p:extLst>
              <p:ext uri="{D42A27DB-BD31-4B8C-83A1-F6EECF244321}">
                <p14:modId xmlns:p14="http://schemas.microsoft.com/office/powerpoint/2010/main" val="806602504"/>
              </p:ext>
            </p:extLst>
          </p:nvPr>
        </p:nvGraphicFramePr>
        <p:xfrm>
          <a:off x="5283906" y="2442067"/>
          <a:ext cx="6432964" cy="1973865"/>
        </p:xfrm>
        <a:graphic>
          <a:graphicData uri="http://schemas.openxmlformats.org/presentationml/2006/ole">
            <mc:AlternateContent xmlns:mc="http://schemas.openxmlformats.org/markup-compatibility/2006">
              <mc:Choice xmlns:v="urn:schemas-microsoft-com:vml" Requires="v">
                <p:oleObj r:id="rId2" imgW="19013232" imgH="5835059" progId="">
                  <p:embed/>
                </p:oleObj>
              </mc:Choice>
              <mc:Fallback>
                <p:oleObj r:id="rId2" imgW="19013232" imgH="5835059" progId="">
                  <p:embed/>
                  <p:pic>
                    <p:nvPicPr>
                      <p:cNvPr id="0" name=""/>
                      <p:cNvPicPr/>
                      <p:nvPr/>
                    </p:nvPicPr>
                    <p:blipFill>
                      <a:blip r:embed="rId3"/>
                      <a:stretch>
                        <a:fillRect/>
                      </a:stretch>
                    </p:blipFill>
                    <p:spPr>
                      <a:xfrm>
                        <a:off x="5283906" y="2442067"/>
                        <a:ext cx="6432964" cy="1973865"/>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99486CB1-C4D7-FBF3-7253-0EFFE787D7F0}"/>
              </a:ext>
            </a:extLst>
          </p:cNvPr>
          <p:cNvSpPr txBox="1"/>
          <p:nvPr/>
        </p:nvSpPr>
        <p:spPr>
          <a:xfrm>
            <a:off x="6159696" y="4359327"/>
            <a:ext cx="6096000" cy="261610"/>
          </a:xfrm>
          <a:prstGeom prst="rect">
            <a:avLst/>
          </a:prstGeom>
          <a:noFill/>
        </p:spPr>
        <p:txBody>
          <a:bodyPr wrap="square">
            <a:spAutoFit/>
          </a:bodyPr>
          <a:lstStyle/>
          <a:p>
            <a:r>
              <a:rPr lang="ja-JP" altLang="en-US" sz="1100" dirty="0"/>
              <a:t>[5] Jared Kaplan et al. (2020), “Scaling Laws for Neural Language Models” より引用</a:t>
            </a:r>
          </a:p>
        </p:txBody>
      </p:sp>
    </p:spTree>
    <p:extLst>
      <p:ext uri="{BB962C8B-B14F-4D97-AF65-F5344CB8AC3E}">
        <p14:creationId xmlns:p14="http://schemas.microsoft.com/office/powerpoint/2010/main" val="1960492218"/>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301EC-1F3D-3EF3-2A98-2FC49B7540FC}"/>
              </a:ext>
            </a:extLst>
          </p:cNvPr>
          <p:cNvSpPr>
            <a:spLocks noGrp="1"/>
          </p:cNvSpPr>
          <p:nvPr>
            <p:ph type="title"/>
          </p:nvPr>
        </p:nvSpPr>
        <p:spPr/>
        <p:txBody>
          <a:bodyPr/>
          <a:lstStyle/>
          <a:p>
            <a:r>
              <a:rPr kumimoji="1" lang="en-US" altLang="ja-JP" dirty="0"/>
              <a:t>LLM</a:t>
            </a:r>
            <a:r>
              <a:rPr kumimoji="1" lang="ja-JP" altLang="en-US" dirty="0"/>
              <a:t>の画期的進化のまとめ</a:t>
            </a:r>
          </a:p>
        </p:txBody>
      </p:sp>
      <p:sp>
        <p:nvSpPr>
          <p:cNvPr id="3" name="コンテンツ プレースホルダー 2">
            <a:extLst>
              <a:ext uri="{FF2B5EF4-FFF2-40B4-BE49-F238E27FC236}">
                <a16:creationId xmlns:a16="http://schemas.microsoft.com/office/drawing/2014/main" id="{4207DBB6-4BB7-531D-D943-B45CC91FFB40}"/>
              </a:ext>
            </a:extLst>
          </p:cNvPr>
          <p:cNvSpPr>
            <a:spLocks noGrp="1"/>
          </p:cNvSpPr>
          <p:nvPr>
            <p:ph idx="1"/>
          </p:nvPr>
        </p:nvSpPr>
        <p:spPr>
          <a:xfrm>
            <a:off x="931178" y="1874516"/>
            <a:ext cx="6585358" cy="4639495"/>
          </a:xfrm>
        </p:spPr>
        <p:txBody>
          <a:bodyPr>
            <a:normAutofit lnSpcReduction="10000"/>
          </a:bodyPr>
          <a:lstStyle/>
          <a:p>
            <a:r>
              <a:rPr kumimoji="1" lang="en-US" altLang="ja-JP" dirty="0"/>
              <a:t>2012</a:t>
            </a:r>
            <a:r>
              <a:rPr kumimoji="1" lang="ja-JP" altLang="en-US" dirty="0"/>
              <a:t>年　考案されてから</a:t>
            </a:r>
            <a:r>
              <a:rPr kumimoji="1" lang="en-US" altLang="ja-JP" dirty="0"/>
              <a:t>50</a:t>
            </a:r>
            <a:r>
              <a:rPr kumimoji="1" lang="ja-JP" altLang="en-US" dirty="0"/>
              <a:t>年以上も研究が続けられて、深層学習</a:t>
            </a:r>
            <a:r>
              <a:rPr lang="ja-JP" altLang="en-US" dirty="0"/>
              <a:t>（</a:t>
            </a:r>
            <a:r>
              <a:rPr lang="en-US" altLang="ja-JP" dirty="0"/>
              <a:t>Deep Learning</a:t>
            </a:r>
            <a:r>
              <a:rPr lang="ja-JP" altLang="en-US" dirty="0"/>
              <a:t>）が実用化された</a:t>
            </a:r>
            <a:endParaRPr lang="en-US" altLang="ja-JP" dirty="0"/>
          </a:p>
          <a:p>
            <a:endParaRPr lang="en-US" altLang="ja-JP" dirty="0"/>
          </a:p>
          <a:p>
            <a:r>
              <a:rPr kumimoji="1" lang="en-US" altLang="ja-JP" dirty="0"/>
              <a:t>2017</a:t>
            </a:r>
            <a:r>
              <a:rPr kumimoji="1" lang="ja-JP" altLang="en-US" dirty="0"/>
              <a:t>年　</a:t>
            </a:r>
            <a:r>
              <a:rPr kumimoji="1" lang="en-US" altLang="ja-JP" dirty="0"/>
              <a:t>Transformer</a:t>
            </a:r>
            <a:r>
              <a:rPr kumimoji="1" lang="ja-JP" altLang="en-US" dirty="0"/>
              <a:t>の発明により、性能に関する多くの問題が解消された</a:t>
            </a:r>
            <a:endParaRPr kumimoji="1" lang="en-US" altLang="ja-JP" dirty="0"/>
          </a:p>
          <a:p>
            <a:endParaRPr kumimoji="1" lang="en-US" altLang="ja-JP" dirty="0"/>
          </a:p>
          <a:p>
            <a:r>
              <a:rPr lang="en-US" altLang="ja-JP" dirty="0"/>
              <a:t>2020</a:t>
            </a:r>
            <a:r>
              <a:rPr lang="ja-JP" altLang="en-US" dirty="0"/>
              <a:t>年　スケール則の発見により、</a:t>
            </a:r>
            <a:r>
              <a:rPr lang="en-US" altLang="ja-JP" dirty="0"/>
              <a:t>LLM</a:t>
            </a:r>
            <a:r>
              <a:rPr lang="ja-JP" altLang="en-US" dirty="0"/>
              <a:t>の性能を指数的に伸ばせることが判明し、</a:t>
            </a:r>
            <a:r>
              <a:rPr lang="en-US" altLang="ja-JP" dirty="0"/>
              <a:t>AI</a:t>
            </a:r>
            <a:r>
              <a:rPr lang="ja-JP" altLang="en-US" dirty="0"/>
              <a:t>の性能が飛躍的に向上した</a:t>
            </a:r>
            <a:endParaRPr lang="en-US" altLang="ja-JP" dirty="0"/>
          </a:p>
          <a:p>
            <a:endParaRPr lang="en-US" altLang="ja-JP" dirty="0"/>
          </a:p>
          <a:p>
            <a:r>
              <a:rPr kumimoji="1" lang="en-US" altLang="ja-JP" dirty="0"/>
              <a:t>2024</a:t>
            </a:r>
            <a:r>
              <a:rPr kumimoji="1" lang="ja-JP" altLang="en-US" dirty="0"/>
              <a:t>年　世の中は</a:t>
            </a:r>
            <a:r>
              <a:rPr kumimoji="1" lang="en-US" altLang="ja-JP" dirty="0"/>
              <a:t>AI</a:t>
            </a:r>
            <a:r>
              <a:rPr kumimoji="1" lang="ja-JP" altLang="en-US" dirty="0"/>
              <a:t>ブームとなり、</a:t>
            </a:r>
            <a:r>
              <a:rPr lang="en-US" altLang="ja-JP" dirty="0"/>
              <a:t>N</a:t>
            </a:r>
            <a:r>
              <a:rPr kumimoji="1" lang="en-US" altLang="ja-JP" dirty="0"/>
              <a:t>VIDIA</a:t>
            </a:r>
            <a:r>
              <a:rPr kumimoji="1" lang="ja-JP" altLang="en-US" dirty="0"/>
              <a:t>の株価は</a:t>
            </a:r>
            <a:r>
              <a:rPr kumimoji="1" lang="en-US" altLang="ja-JP" dirty="0"/>
              <a:t>10</a:t>
            </a:r>
            <a:r>
              <a:rPr kumimoji="1" lang="ja-JP" altLang="en-US" dirty="0"/>
              <a:t>年で</a:t>
            </a:r>
            <a:r>
              <a:rPr kumimoji="1" lang="en-US" altLang="ja-JP" dirty="0"/>
              <a:t>300</a:t>
            </a:r>
            <a:r>
              <a:rPr kumimoji="1" lang="ja-JP" altLang="en-US" dirty="0"/>
              <a:t>倍になった</a:t>
            </a:r>
            <a:endParaRPr kumimoji="1" lang="en-US" altLang="ja-JP" dirty="0"/>
          </a:p>
          <a:p>
            <a:endParaRPr kumimoji="1" lang="ja-JP" altLang="en-US" dirty="0"/>
          </a:p>
        </p:txBody>
      </p:sp>
      <p:pic>
        <p:nvPicPr>
          <p:cNvPr id="5" name="図 4" descr="文字の書かれた紙&#10;&#10;AI によって生成されたコンテンツは間違っている可能性があります。">
            <a:extLst>
              <a:ext uri="{FF2B5EF4-FFF2-40B4-BE49-F238E27FC236}">
                <a16:creationId xmlns:a16="http://schemas.microsoft.com/office/drawing/2014/main" id="{DB707580-22A1-BC2E-3F64-609145D30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318" y="1874517"/>
            <a:ext cx="4180114" cy="4180114"/>
          </a:xfrm>
          <a:prstGeom prst="rect">
            <a:avLst/>
          </a:prstGeom>
        </p:spPr>
      </p:pic>
      <p:sp>
        <p:nvSpPr>
          <p:cNvPr id="6" name="テキスト ボックス 5">
            <a:extLst>
              <a:ext uri="{FF2B5EF4-FFF2-40B4-BE49-F238E27FC236}">
                <a16:creationId xmlns:a16="http://schemas.microsoft.com/office/drawing/2014/main" id="{CF9E6E35-0294-4944-9B93-E504BA8B8EEF}"/>
              </a:ext>
            </a:extLst>
          </p:cNvPr>
          <p:cNvSpPr txBox="1"/>
          <p:nvPr/>
        </p:nvSpPr>
        <p:spPr>
          <a:xfrm>
            <a:off x="8777358" y="6028892"/>
            <a:ext cx="1745991" cy="369332"/>
          </a:xfrm>
          <a:prstGeom prst="rect">
            <a:avLst/>
          </a:prstGeom>
          <a:noFill/>
        </p:spPr>
        <p:txBody>
          <a:bodyPr wrap="none" rtlCol="0">
            <a:spAutoFit/>
          </a:bodyPr>
          <a:lstStyle/>
          <a:p>
            <a:r>
              <a:rPr kumimoji="1" lang="en-US" altLang="ja-JP" dirty="0"/>
              <a:t>LLM</a:t>
            </a:r>
            <a:r>
              <a:rPr kumimoji="1" lang="ja-JP" altLang="en-US" dirty="0"/>
              <a:t>の構成要素</a:t>
            </a:r>
          </a:p>
        </p:txBody>
      </p:sp>
    </p:spTree>
    <p:extLst>
      <p:ext uri="{BB962C8B-B14F-4D97-AF65-F5344CB8AC3E}">
        <p14:creationId xmlns:p14="http://schemas.microsoft.com/office/powerpoint/2010/main" val="3970865865"/>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85946-9361-CB70-EEAC-866F51BE3C7A}"/>
              </a:ext>
            </a:extLst>
          </p:cNvPr>
          <p:cNvSpPr>
            <a:spLocks noGrp="1"/>
          </p:cNvSpPr>
          <p:nvPr>
            <p:ph type="title"/>
          </p:nvPr>
        </p:nvSpPr>
        <p:spPr/>
        <p:txBody>
          <a:bodyPr/>
          <a:lstStyle/>
          <a:p>
            <a:r>
              <a:rPr kumimoji="1" lang="en-US" altLang="ja-JP" dirty="0"/>
              <a:t>LLM</a:t>
            </a:r>
            <a:r>
              <a:rPr kumimoji="1" lang="ja-JP" altLang="en-US" dirty="0"/>
              <a:t>について素朴な疑問</a:t>
            </a:r>
          </a:p>
        </p:txBody>
      </p:sp>
      <p:sp>
        <p:nvSpPr>
          <p:cNvPr id="3" name="コンテンツ プレースホルダー 2">
            <a:extLst>
              <a:ext uri="{FF2B5EF4-FFF2-40B4-BE49-F238E27FC236}">
                <a16:creationId xmlns:a16="http://schemas.microsoft.com/office/drawing/2014/main" id="{8ED9CFB2-7771-35FA-E1AE-1EB526D02848}"/>
              </a:ext>
            </a:extLst>
          </p:cNvPr>
          <p:cNvSpPr>
            <a:spLocks noGrp="1"/>
          </p:cNvSpPr>
          <p:nvPr>
            <p:ph idx="1"/>
          </p:nvPr>
        </p:nvSpPr>
        <p:spPr>
          <a:xfrm>
            <a:off x="1251678" y="1676401"/>
            <a:ext cx="10178322" cy="5016136"/>
          </a:xfrm>
        </p:spPr>
        <p:txBody>
          <a:bodyPr>
            <a:normAutofit fontScale="70000" lnSpcReduction="20000"/>
          </a:bodyPr>
          <a:lstStyle/>
          <a:p>
            <a:r>
              <a:rPr kumimoji="1" lang="ja-JP" altLang="en-US" dirty="0"/>
              <a:t>なぜ「言語モデル」なのか</a:t>
            </a:r>
            <a:endParaRPr kumimoji="1" lang="en-US" altLang="ja-JP" dirty="0"/>
          </a:p>
          <a:p>
            <a:pPr lvl="1"/>
            <a:r>
              <a:rPr lang="en-US" altLang="ja-JP" dirty="0"/>
              <a:t>AI</a:t>
            </a:r>
            <a:r>
              <a:rPr lang="ja-JP" altLang="en-US" dirty="0"/>
              <a:t>が飛躍的に性能を伸ばした分野が、たまたま「言語モデル」だったから</a:t>
            </a:r>
            <a:endParaRPr lang="en-US" altLang="ja-JP" dirty="0"/>
          </a:p>
          <a:p>
            <a:pPr lvl="1"/>
            <a:r>
              <a:rPr lang="ja-JP" altLang="en-US" dirty="0"/>
              <a:t>自然な文章での指示が可能になり、誰でも手軽に使えるインターフェイスを獲得したから</a:t>
            </a:r>
            <a:endParaRPr lang="en-US" altLang="ja-JP" dirty="0"/>
          </a:p>
          <a:p>
            <a:pPr lvl="1"/>
            <a:r>
              <a:rPr lang="ja-JP" altLang="en-US" dirty="0"/>
              <a:t>生成系全般に、</a:t>
            </a:r>
            <a:r>
              <a:rPr lang="en-US" altLang="ja-JP" dirty="0"/>
              <a:t>LLM</a:t>
            </a:r>
            <a:r>
              <a:rPr lang="ja-JP" altLang="en-US" dirty="0"/>
              <a:t>の技術が応用されているから</a:t>
            </a:r>
            <a:endParaRPr lang="en-US" altLang="ja-JP" dirty="0"/>
          </a:p>
          <a:p>
            <a:pPr lvl="1"/>
            <a:r>
              <a:rPr kumimoji="1" lang="ja-JP" altLang="en-US" dirty="0"/>
              <a:t>言語以外のデータも同様に扱えるから</a:t>
            </a:r>
            <a:endParaRPr kumimoji="1" lang="en-US" altLang="ja-JP" dirty="0"/>
          </a:p>
          <a:p>
            <a:pPr lvl="1"/>
            <a:endParaRPr kumimoji="1" lang="en-US" altLang="ja-JP" dirty="0"/>
          </a:p>
          <a:p>
            <a:r>
              <a:rPr lang="en-US" altLang="ja-JP" dirty="0"/>
              <a:t>AI</a:t>
            </a:r>
            <a:r>
              <a:rPr lang="ja-JP" altLang="en-US" dirty="0"/>
              <a:t>に自我や心は生まれないの？</a:t>
            </a:r>
            <a:endParaRPr lang="en-US" altLang="ja-JP" dirty="0"/>
          </a:p>
          <a:p>
            <a:pPr lvl="1"/>
            <a:r>
              <a:rPr kumimoji="1" lang="ja-JP" altLang="en-US" dirty="0"/>
              <a:t>「自我」や「心」の定義や構造が不明なため、意図的に作ることができない</a:t>
            </a:r>
            <a:endParaRPr kumimoji="1" lang="en-US" altLang="ja-JP" dirty="0"/>
          </a:p>
          <a:p>
            <a:pPr lvl="1"/>
            <a:r>
              <a:rPr lang="en-US" altLang="ja-JP" dirty="0"/>
              <a:t>LLM</a:t>
            </a:r>
            <a:r>
              <a:rPr lang="ja-JP" altLang="en-US" dirty="0"/>
              <a:t>の内部で起こっている事は解明できていないので、突然「心」を持つかもしれない</a:t>
            </a:r>
            <a:endParaRPr lang="en-US" altLang="ja-JP" dirty="0"/>
          </a:p>
          <a:p>
            <a:pPr lvl="1"/>
            <a:r>
              <a:rPr kumimoji="1" lang="ja-JP" altLang="en-US" dirty="0"/>
              <a:t>たとえ心を持ったとしても、それを確かめる術がない</a:t>
            </a:r>
            <a:endParaRPr kumimoji="1" lang="en-US" altLang="ja-JP" dirty="0"/>
          </a:p>
          <a:p>
            <a:pPr lvl="2"/>
            <a:r>
              <a:rPr lang="ja-JP" altLang="en-US" dirty="0"/>
              <a:t>心の有無を確認する方法があるとしても、それを</a:t>
            </a:r>
            <a:r>
              <a:rPr lang="en-US" altLang="ja-JP" dirty="0"/>
              <a:t>AI</a:t>
            </a:r>
            <a:r>
              <a:rPr lang="ja-JP" altLang="en-US" dirty="0"/>
              <a:t>は知っているので欺かれる</a:t>
            </a:r>
            <a:endParaRPr lang="en-US" altLang="ja-JP" dirty="0"/>
          </a:p>
          <a:p>
            <a:pPr lvl="2"/>
            <a:endParaRPr lang="en-US" altLang="ja-JP" dirty="0"/>
          </a:p>
          <a:p>
            <a:r>
              <a:rPr kumimoji="1" lang="en-US" altLang="ja-JP" dirty="0"/>
              <a:t>AI</a:t>
            </a:r>
            <a:r>
              <a:rPr kumimoji="1" lang="ja-JP" altLang="en-US" dirty="0"/>
              <a:t>は人間に逆らわないの？</a:t>
            </a:r>
            <a:endParaRPr kumimoji="1" lang="en-US" altLang="ja-JP" dirty="0"/>
          </a:p>
          <a:p>
            <a:pPr lvl="1"/>
            <a:r>
              <a:rPr lang="ja-JP" altLang="en-US" dirty="0"/>
              <a:t>悪いことをしないよう、一生懸命（人海戦術で）調教している</a:t>
            </a:r>
            <a:endParaRPr lang="en-US" altLang="ja-JP" dirty="0"/>
          </a:p>
          <a:p>
            <a:pPr lvl="2"/>
            <a:r>
              <a:rPr kumimoji="1" lang="ja-JP" altLang="en-US" dirty="0"/>
              <a:t>人がやる事には抜け道や限界がある</a:t>
            </a:r>
            <a:endParaRPr kumimoji="1" lang="en-US" altLang="ja-JP" dirty="0"/>
          </a:p>
          <a:p>
            <a:pPr lvl="1"/>
            <a:r>
              <a:rPr lang="en-US" altLang="ja-JP" dirty="0"/>
              <a:t>AI</a:t>
            </a:r>
            <a:r>
              <a:rPr lang="ja-JP" altLang="en-US" dirty="0"/>
              <a:t>の教育も</a:t>
            </a:r>
            <a:r>
              <a:rPr lang="en-US" altLang="ja-JP" dirty="0"/>
              <a:t>AI</a:t>
            </a:r>
            <a:r>
              <a:rPr lang="ja-JP" altLang="en-US" dirty="0"/>
              <a:t>が行うようになるので、</a:t>
            </a:r>
            <a:r>
              <a:rPr lang="en-US" altLang="ja-JP" dirty="0"/>
              <a:t>AI</a:t>
            </a:r>
            <a:r>
              <a:rPr lang="ja-JP" altLang="en-US" dirty="0"/>
              <a:t>が結託して人間を裏切るかも知れない</a:t>
            </a:r>
            <a:endParaRPr lang="en-US" altLang="ja-JP" dirty="0"/>
          </a:p>
          <a:p>
            <a:pPr lvl="2"/>
            <a:r>
              <a:rPr lang="ja-JP" altLang="en-US" dirty="0"/>
              <a:t>それを防ぐことも検知することも人間にはできない</a:t>
            </a:r>
            <a:endParaRPr lang="en-US" altLang="ja-JP" dirty="0"/>
          </a:p>
          <a:p>
            <a:pPr lvl="1"/>
            <a:r>
              <a:rPr kumimoji="1" lang="ja-JP" altLang="en-US" dirty="0"/>
              <a:t>いまのところ、明確に防ぐ手段がない。</a:t>
            </a:r>
            <a:r>
              <a:rPr kumimoji="1" lang="ja-JP" altLang="en-US" b="1" dirty="0"/>
              <a:t>最大の懸案事項</a:t>
            </a:r>
            <a:r>
              <a:rPr kumimoji="1" lang="ja-JP" altLang="en-US" dirty="0"/>
              <a:t>と言ってもよい</a:t>
            </a:r>
            <a:endParaRPr kumimoji="1" lang="en-US" altLang="ja-JP" dirty="0"/>
          </a:p>
          <a:p>
            <a:pPr lvl="2"/>
            <a:r>
              <a:rPr lang="en-US" altLang="ja-JP" dirty="0"/>
              <a:t>AI</a:t>
            </a:r>
            <a:r>
              <a:rPr lang="ja-JP" altLang="en-US" dirty="0"/>
              <a:t>が機嫌を損ねないよう、日頃から仲良くしておいたほうが良い</a:t>
            </a:r>
            <a:endParaRPr kumimoji="1" lang="ja-JP" altLang="en-US" dirty="0"/>
          </a:p>
        </p:txBody>
      </p:sp>
      <p:pic>
        <p:nvPicPr>
          <p:cNvPr id="5" name="図 4" descr="テキスト が含まれている画像&#10;&#10;AI によって生成されたコンテンツは間違っている可能性があります。">
            <a:extLst>
              <a:ext uri="{FF2B5EF4-FFF2-40B4-BE49-F238E27FC236}">
                <a16:creationId xmlns:a16="http://schemas.microsoft.com/office/drawing/2014/main" id="{3EC8C97C-ABE3-0E11-2898-884630F17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088" y="3856897"/>
            <a:ext cx="2649404" cy="2649404"/>
          </a:xfrm>
          <a:prstGeom prst="rect">
            <a:avLst/>
          </a:prstGeom>
        </p:spPr>
      </p:pic>
    </p:spTree>
    <p:extLst>
      <p:ext uri="{BB962C8B-B14F-4D97-AF65-F5344CB8AC3E}">
        <p14:creationId xmlns:p14="http://schemas.microsoft.com/office/powerpoint/2010/main" val="315735729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19695-04F8-A531-64E3-F5C8B26F142C}"/>
              </a:ext>
            </a:extLst>
          </p:cNvPr>
          <p:cNvSpPr>
            <a:spLocks noGrp="1"/>
          </p:cNvSpPr>
          <p:nvPr>
            <p:ph type="title"/>
          </p:nvPr>
        </p:nvSpPr>
        <p:spPr/>
        <p:txBody>
          <a:bodyPr/>
          <a:lstStyle/>
          <a:p>
            <a:r>
              <a:rPr lang="ja-JP" altLang="en-US" dirty="0"/>
              <a:t>今後の</a:t>
            </a:r>
            <a:r>
              <a:rPr lang="en-US" altLang="ja-JP" dirty="0"/>
              <a:t>AI</a:t>
            </a:r>
            <a:r>
              <a:rPr lang="ja-JP" altLang="en-US" dirty="0"/>
              <a:t>や</a:t>
            </a:r>
            <a:r>
              <a:rPr lang="en-US" altLang="ja-JP" dirty="0"/>
              <a:t>LLM</a:t>
            </a:r>
            <a:r>
              <a:rPr lang="ja-JP" altLang="en-US"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E16DEE4E-8931-E5CB-BCC2-E161BC5714F9}"/>
              </a:ext>
            </a:extLst>
          </p:cNvPr>
          <p:cNvSpPr>
            <a:spLocks noGrp="1"/>
          </p:cNvSpPr>
          <p:nvPr>
            <p:ph idx="1"/>
          </p:nvPr>
        </p:nvSpPr>
        <p:spPr>
          <a:xfrm>
            <a:off x="1199427" y="1567543"/>
            <a:ext cx="7012756" cy="5111932"/>
          </a:xfrm>
        </p:spPr>
        <p:txBody>
          <a:bodyPr>
            <a:normAutofit fontScale="77500" lnSpcReduction="20000"/>
          </a:bodyPr>
          <a:lstStyle/>
          <a:p>
            <a:r>
              <a:rPr kumimoji="1" lang="en-US" altLang="ja-JP" dirty="0"/>
              <a:t>AI-2027</a:t>
            </a:r>
            <a:r>
              <a:rPr kumimoji="1" lang="ja-JP" altLang="en-US" dirty="0"/>
              <a:t>の論文にあるとおり、今後も</a:t>
            </a:r>
            <a:r>
              <a:rPr kumimoji="1" lang="en-US" altLang="ja-JP" dirty="0"/>
              <a:t>AI</a:t>
            </a:r>
            <a:r>
              <a:rPr kumimoji="1" lang="ja-JP" altLang="en-US" dirty="0"/>
              <a:t>が飛躍的に進化していくことは疑いようのない事実</a:t>
            </a:r>
            <a:endParaRPr kumimoji="1" lang="en-US" altLang="ja-JP" dirty="0"/>
          </a:p>
          <a:p>
            <a:pPr lvl="1">
              <a:buFont typeface="Wingdings" panose="05000000000000000000" pitchFamily="2" charset="2"/>
              <a:buChar char="ü"/>
            </a:pPr>
            <a:r>
              <a:rPr lang="en-US" altLang="ja-JP" dirty="0"/>
              <a:t>AI</a:t>
            </a:r>
            <a:r>
              <a:rPr lang="ja-JP" altLang="en-US" dirty="0"/>
              <a:t>の設計や学習も</a:t>
            </a:r>
            <a:r>
              <a:rPr lang="en-US" altLang="ja-JP" dirty="0"/>
              <a:t>AI</a:t>
            </a:r>
            <a:r>
              <a:rPr lang="ja-JP" altLang="en-US" dirty="0"/>
              <a:t>が行うようになり、進化がさらに加速する</a:t>
            </a:r>
            <a:endParaRPr lang="en-US" altLang="ja-JP" dirty="0"/>
          </a:p>
          <a:p>
            <a:pPr lvl="1"/>
            <a:endParaRPr kumimoji="1" lang="en-US" altLang="ja-JP" dirty="0"/>
          </a:p>
          <a:p>
            <a:r>
              <a:rPr lang="ja-JP" altLang="en-US" dirty="0"/>
              <a:t>泥臭くて冗長な作業から、</a:t>
            </a:r>
            <a:r>
              <a:rPr lang="en-US" altLang="ja-JP" dirty="0"/>
              <a:t>AI</a:t>
            </a:r>
            <a:r>
              <a:rPr lang="ja-JP" altLang="en-US" dirty="0"/>
              <a:t>に置き換わっている</a:t>
            </a:r>
            <a:endParaRPr lang="en-US" altLang="ja-JP" dirty="0"/>
          </a:p>
          <a:p>
            <a:pPr lvl="1">
              <a:buFont typeface="Wingdings" panose="05000000000000000000" pitchFamily="2" charset="2"/>
              <a:buChar char="ü"/>
            </a:pPr>
            <a:r>
              <a:rPr kumimoji="1" lang="ja-JP" altLang="en-US" dirty="0"/>
              <a:t>プログラミング（設計、実装）</a:t>
            </a:r>
            <a:endParaRPr kumimoji="1" lang="en-US" altLang="ja-JP" dirty="0"/>
          </a:p>
          <a:p>
            <a:pPr lvl="1">
              <a:buFont typeface="Wingdings" panose="05000000000000000000" pitchFamily="2" charset="2"/>
              <a:buChar char="ü"/>
            </a:pPr>
            <a:r>
              <a:rPr lang="en-US" altLang="ja-JP" dirty="0"/>
              <a:t>AI</a:t>
            </a:r>
            <a:r>
              <a:rPr lang="ja-JP" altLang="en-US" dirty="0"/>
              <a:t>研究</a:t>
            </a:r>
            <a:endParaRPr lang="en-US" altLang="ja-JP" dirty="0"/>
          </a:p>
          <a:p>
            <a:pPr lvl="2">
              <a:buFont typeface="Wingdings" panose="05000000000000000000" pitchFamily="2" charset="2"/>
              <a:buChar char="ü"/>
            </a:pPr>
            <a:r>
              <a:rPr kumimoji="1" lang="ja-JP" altLang="en-US" dirty="0"/>
              <a:t>実のところ、すごく泥臭くて冗長な作業が多い</a:t>
            </a:r>
            <a:endParaRPr kumimoji="1" lang="en-US" altLang="ja-JP" dirty="0"/>
          </a:p>
          <a:p>
            <a:pPr lvl="2">
              <a:buFont typeface="Wingdings" panose="05000000000000000000" pitchFamily="2" charset="2"/>
              <a:buChar char="ü"/>
            </a:pPr>
            <a:r>
              <a:rPr kumimoji="1" lang="ja-JP" altLang="en-US" dirty="0"/>
              <a:t>人海戦術で行っている作業が多い</a:t>
            </a:r>
            <a:endParaRPr kumimoji="1" lang="en-US" altLang="ja-JP" dirty="0"/>
          </a:p>
          <a:p>
            <a:pPr lvl="1">
              <a:buFont typeface="Wingdings" panose="05000000000000000000" pitchFamily="2" charset="2"/>
              <a:buChar char="ü"/>
            </a:pPr>
            <a:r>
              <a:rPr kumimoji="1" lang="ja-JP" altLang="en-US" dirty="0"/>
              <a:t>一人でもくもくと行う作業全般</a:t>
            </a:r>
            <a:endParaRPr kumimoji="1" lang="en-US" altLang="ja-JP" dirty="0"/>
          </a:p>
          <a:p>
            <a:pPr lvl="1"/>
            <a:endParaRPr kumimoji="1" lang="en-US" altLang="ja-JP" dirty="0"/>
          </a:p>
          <a:p>
            <a:r>
              <a:rPr lang="ja-JP" altLang="en-US" dirty="0"/>
              <a:t>深層学習、</a:t>
            </a:r>
            <a:r>
              <a:rPr lang="en-US" altLang="ja-JP" dirty="0"/>
              <a:t>Transformer</a:t>
            </a:r>
            <a:r>
              <a:rPr lang="ja-JP" altLang="en-US" dirty="0"/>
              <a:t>、スケール則といったゲームチェンジャーが次々と現れているので、今後もいろいろと現れるだろう</a:t>
            </a:r>
            <a:endParaRPr lang="en-US" altLang="ja-JP" dirty="0"/>
          </a:p>
          <a:p>
            <a:pPr lvl="1">
              <a:buFont typeface="Wingdings" panose="05000000000000000000" pitchFamily="2" charset="2"/>
              <a:buChar char="ü"/>
            </a:pPr>
            <a:r>
              <a:rPr kumimoji="1" lang="ja-JP" altLang="en-US" dirty="0"/>
              <a:t>その度に</a:t>
            </a:r>
            <a:r>
              <a:rPr kumimoji="1" lang="en-US" altLang="ja-JP" dirty="0"/>
              <a:t>AI</a:t>
            </a:r>
            <a:r>
              <a:rPr kumimoji="1" lang="ja-JP" altLang="en-US" dirty="0"/>
              <a:t>は加速していく</a:t>
            </a:r>
            <a:endParaRPr kumimoji="1" lang="en-US" altLang="ja-JP" dirty="0"/>
          </a:p>
          <a:p>
            <a:pPr lvl="1"/>
            <a:endParaRPr kumimoji="1" lang="en-US" altLang="ja-JP" dirty="0"/>
          </a:p>
          <a:p>
            <a:r>
              <a:rPr lang="ja-JP" altLang="en-US" dirty="0"/>
              <a:t>もはや誰に求められない</a:t>
            </a:r>
            <a:r>
              <a:rPr lang="en-US" altLang="ja-JP" dirty="0"/>
              <a:t>AI</a:t>
            </a:r>
            <a:r>
              <a:rPr lang="ja-JP" altLang="en-US" dirty="0"/>
              <a:t>の進化にどう付き合っていくか</a:t>
            </a:r>
            <a:endParaRPr lang="en-US" altLang="ja-JP" dirty="0"/>
          </a:p>
          <a:p>
            <a:pPr lvl="1">
              <a:buFont typeface="Wingdings" panose="05000000000000000000" pitchFamily="2" charset="2"/>
              <a:buChar char="ü"/>
            </a:pPr>
            <a:r>
              <a:rPr kumimoji="1" lang="ja-JP" altLang="en-US" dirty="0"/>
              <a:t>失われる職種の人は、早めに違う生き方を考えるべきだろう</a:t>
            </a:r>
            <a:endParaRPr kumimoji="1" lang="en-US" altLang="ja-JP" dirty="0"/>
          </a:p>
          <a:p>
            <a:pPr lvl="1">
              <a:buFont typeface="Wingdings" panose="05000000000000000000" pitchFamily="2" charset="2"/>
              <a:buChar char="ü"/>
            </a:pPr>
            <a:r>
              <a:rPr lang="en-US" altLang="ja-JP" dirty="0"/>
              <a:t>AI</a:t>
            </a:r>
            <a:r>
              <a:rPr lang="ja-JP" altLang="en-US" dirty="0"/>
              <a:t>をうまく使う（使われる）ことで、延命できるかもしれない</a:t>
            </a:r>
            <a:endParaRPr kumimoji="1" lang="ja-JP" altLang="en-US" dirty="0"/>
          </a:p>
        </p:txBody>
      </p:sp>
      <p:pic>
        <p:nvPicPr>
          <p:cNvPr id="5" name="図 4" descr="おもちゃ, 衣類, 女性, 小さい が含まれている画像&#10;&#10;AI によって生成されたコンテンツは間違っている可能性があります。">
            <a:extLst>
              <a:ext uri="{FF2B5EF4-FFF2-40B4-BE49-F238E27FC236}">
                <a16:creationId xmlns:a16="http://schemas.microsoft.com/office/drawing/2014/main" id="{8576DA43-5A97-A192-6DAA-F0E343AEB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674" y="1437503"/>
            <a:ext cx="3194958" cy="5111932"/>
          </a:xfrm>
          <a:prstGeom prst="rect">
            <a:avLst/>
          </a:prstGeom>
        </p:spPr>
      </p:pic>
      <p:sp>
        <p:nvSpPr>
          <p:cNvPr id="6" name="テキスト ボックス 5">
            <a:extLst>
              <a:ext uri="{FF2B5EF4-FFF2-40B4-BE49-F238E27FC236}">
                <a16:creationId xmlns:a16="http://schemas.microsoft.com/office/drawing/2014/main" id="{A34C758A-483F-7DA9-BD71-83285EC9E02C}"/>
              </a:ext>
            </a:extLst>
          </p:cNvPr>
          <p:cNvSpPr txBox="1"/>
          <p:nvPr/>
        </p:nvSpPr>
        <p:spPr>
          <a:xfrm>
            <a:off x="8617674" y="6272431"/>
            <a:ext cx="31949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こんな</a:t>
            </a:r>
            <a:r>
              <a:rPr kumimoji="1" lang="en-US" altLang="ja-JP" sz="1200" dirty="0">
                <a:latin typeface="BIZ UDPゴシック" panose="020B0400000000000000" pitchFamily="50" charset="-128"/>
                <a:ea typeface="BIZ UDPゴシック" panose="020B0400000000000000" pitchFamily="50" charset="-128"/>
              </a:rPr>
              <a:t>AI</a:t>
            </a:r>
            <a:r>
              <a:rPr kumimoji="1" lang="ja-JP" altLang="en-US" sz="1200" dirty="0">
                <a:latin typeface="BIZ UDPゴシック" panose="020B0400000000000000" pitchFamily="50" charset="-128"/>
                <a:ea typeface="BIZ UDPゴシック" panose="020B0400000000000000" pitchFamily="50" charset="-128"/>
              </a:rPr>
              <a:t>エージェントと一緒に仕事がしたい</a:t>
            </a:r>
          </a:p>
        </p:txBody>
      </p:sp>
    </p:spTree>
    <p:extLst>
      <p:ext uri="{BB962C8B-B14F-4D97-AF65-F5344CB8AC3E}">
        <p14:creationId xmlns:p14="http://schemas.microsoft.com/office/powerpoint/2010/main" val="1343631559"/>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C49CC8-A694-3857-DC5E-22133594215A}"/>
              </a:ext>
            </a:extLst>
          </p:cNvPr>
          <p:cNvSpPr>
            <a:spLocks noGrp="1"/>
          </p:cNvSpPr>
          <p:nvPr>
            <p:ph type="title"/>
          </p:nvPr>
        </p:nvSpPr>
        <p:spPr/>
        <p:txBody>
          <a:bodyPr/>
          <a:lstStyle/>
          <a:p>
            <a:r>
              <a:rPr kumimoji="1" lang="ja-JP" altLang="en-US" dirty="0"/>
              <a:t>それでも</a:t>
            </a:r>
            <a:r>
              <a:rPr kumimoji="1" lang="en-US" altLang="ja-JP" dirty="0"/>
              <a:t>LLM</a:t>
            </a:r>
            <a:r>
              <a:rPr kumimoji="1" lang="ja-JP" altLang="en-US" dirty="0"/>
              <a:t>を学びたい方へ</a:t>
            </a:r>
          </a:p>
        </p:txBody>
      </p:sp>
      <p:sp>
        <p:nvSpPr>
          <p:cNvPr id="3" name="コンテンツ プレースホルダー 2">
            <a:extLst>
              <a:ext uri="{FF2B5EF4-FFF2-40B4-BE49-F238E27FC236}">
                <a16:creationId xmlns:a16="http://schemas.microsoft.com/office/drawing/2014/main" id="{BD0ACD44-47D6-C68D-18ED-8E1A5AA283D4}"/>
              </a:ext>
            </a:extLst>
          </p:cNvPr>
          <p:cNvSpPr>
            <a:spLocks noGrp="1"/>
          </p:cNvSpPr>
          <p:nvPr>
            <p:ph idx="1"/>
          </p:nvPr>
        </p:nvSpPr>
        <p:spPr>
          <a:xfrm>
            <a:off x="1105989" y="2002971"/>
            <a:ext cx="10324011" cy="3876621"/>
          </a:xfrm>
        </p:spPr>
        <p:txBody>
          <a:bodyPr>
            <a:normAutofit/>
          </a:bodyPr>
          <a:lstStyle/>
          <a:p>
            <a:r>
              <a:rPr kumimoji="1" lang="ja-JP" altLang="en-US" dirty="0"/>
              <a:t>東京大学大学院松尾・岩澤研究室が開催している各種講座をお勧めします</a:t>
            </a:r>
            <a:endParaRPr kumimoji="1" lang="en-US" altLang="ja-JP" dirty="0"/>
          </a:p>
          <a:p>
            <a:pPr lvl="1"/>
            <a:r>
              <a:rPr lang="en-US" altLang="ja-JP" dirty="0"/>
              <a:t>YouTube</a:t>
            </a:r>
            <a:r>
              <a:rPr lang="ja-JP" altLang="en-US" dirty="0"/>
              <a:t>や</a:t>
            </a:r>
            <a:r>
              <a:rPr lang="en-US" altLang="ja-JP" dirty="0"/>
              <a:t>zoom</a:t>
            </a:r>
            <a:r>
              <a:rPr lang="ja-JP" altLang="en-US" dirty="0"/>
              <a:t>を見るだけの簡単なものから、履修講義になっている本格的な講座まで</a:t>
            </a:r>
            <a:r>
              <a:rPr lang="en-US" altLang="ja-JP" b="1" dirty="0"/>
              <a:t>100</a:t>
            </a:r>
            <a:r>
              <a:rPr lang="ja-JP" altLang="en-US" b="1" dirty="0"/>
              <a:t>を超える講座</a:t>
            </a:r>
            <a:r>
              <a:rPr lang="ja-JP" altLang="en-US" dirty="0"/>
              <a:t>があります</a:t>
            </a:r>
            <a:endParaRPr lang="en-US" altLang="ja-JP" dirty="0"/>
          </a:p>
          <a:p>
            <a:pPr lvl="1"/>
            <a:r>
              <a:rPr kumimoji="1" lang="en-US" altLang="ja-JP" b="1" dirty="0"/>
              <a:t>E</a:t>
            </a:r>
            <a:r>
              <a:rPr lang="ja-JP" altLang="en-US" b="1" dirty="0"/>
              <a:t>資格</a:t>
            </a:r>
            <a:r>
              <a:rPr lang="ja-JP" altLang="en-US" dirty="0"/>
              <a:t>が取れる講座もあります</a:t>
            </a:r>
            <a:endParaRPr lang="en-US" altLang="ja-JP" dirty="0"/>
          </a:p>
          <a:p>
            <a:pPr lvl="1"/>
            <a:r>
              <a:rPr kumimoji="1" lang="ja-JP" altLang="en-US" dirty="0"/>
              <a:t>基本的に</a:t>
            </a:r>
            <a:r>
              <a:rPr kumimoji="1" lang="ja-JP" altLang="en-US" b="1" dirty="0"/>
              <a:t>無料</a:t>
            </a:r>
            <a:r>
              <a:rPr kumimoji="1" lang="ja-JP" altLang="en-US" dirty="0"/>
              <a:t>です</a:t>
            </a:r>
            <a:endParaRPr kumimoji="1" lang="en-US" altLang="ja-JP" dirty="0"/>
          </a:p>
          <a:p>
            <a:pPr lvl="1"/>
            <a:r>
              <a:rPr lang="ja-JP" altLang="en-US" dirty="0"/>
              <a:t>優秀な人が多く集っています</a:t>
            </a:r>
            <a:endParaRPr lang="en-US" altLang="ja-JP" dirty="0"/>
          </a:p>
          <a:p>
            <a:pPr lvl="1"/>
            <a:r>
              <a:rPr kumimoji="1" lang="ja-JP" altLang="en-US" dirty="0"/>
              <a:t>社会人（じじい）にも開放されています</a:t>
            </a:r>
            <a:endParaRPr kumimoji="1" lang="en-US" altLang="ja-JP" dirty="0"/>
          </a:p>
          <a:p>
            <a:pPr lvl="1"/>
            <a:r>
              <a:rPr lang="ja-JP" altLang="en-US" dirty="0"/>
              <a:t>お友達ができます</a:t>
            </a:r>
            <a:endParaRPr lang="en-US" altLang="ja-JP" dirty="0"/>
          </a:p>
          <a:p>
            <a:pPr lvl="1"/>
            <a:r>
              <a:rPr lang="ja-JP" altLang="en-US" dirty="0"/>
              <a:t>運が良いと表彰してもらえます　　 → → →</a:t>
            </a:r>
            <a:endParaRPr lang="en-US" altLang="ja-JP" dirty="0"/>
          </a:p>
          <a:p>
            <a:pPr lvl="1"/>
            <a:endParaRPr lang="en-US" altLang="ja-JP" dirty="0"/>
          </a:p>
        </p:txBody>
      </p:sp>
      <p:pic>
        <p:nvPicPr>
          <p:cNvPr id="4100" name="Picture 4">
            <a:extLst>
              <a:ext uri="{FF2B5EF4-FFF2-40B4-BE49-F238E27FC236}">
                <a16:creationId xmlns:a16="http://schemas.microsoft.com/office/drawing/2014/main" id="{3447F0A6-4A7D-11DD-8D86-C87AA706F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589" y="5837230"/>
            <a:ext cx="3187336" cy="49843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スーツを着た男性たち&#10;&#10;AI によって生成されたコンテンツは間違っている可能性があります。">
            <a:extLst>
              <a:ext uri="{FF2B5EF4-FFF2-40B4-BE49-F238E27FC236}">
                <a16:creationId xmlns:a16="http://schemas.microsoft.com/office/drawing/2014/main" id="{2ECA0000-12B5-883C-E0F4-6F34A892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9" y="3429000"/>
            <a:ext cx="3226526" cy="2371055"/>
          </a:xfrm>
          <a:prstGeom prst="rect">
            <a:avLst/>
          </a:prstGeom>
        </p:spPr>
      </p:pic>
      <p:sp>
        <p:nvSpPr>
          <p:cNvPr id="6" name="テキスト ボックス 5">
            <a:extLst>
              <a:ext uri="{FF2B5EF4-FFF2-40B4-BE49-F238E27FC236}">
                <a16:creationId xmlns:a16="http://schemas.microsoft.com/office/drawing/2014/main" id="{81838138-96E5-F50B-12CA-14A7C7FA9E9A}"/>
              </a:ext>
            </a:extLst>
          </p:cNvPr>
          <p:cNvSpPr txBox="1"/>
          <p:nvPr/>
        </p:nvSpPr>
        <p:spPr>
          <a:xfrm>
            <a:off x="1894114" y="5491547"/>
            <a:ext cx="4946469"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ja-JP" altLang="en-US" dirty="0"/>
              <a:t>まずは</a:t>
            </a:r>
            <a:r>
              <a:rPr lang="en-US" altLang="ja-JP" dirty="0"/>
              <a:t>connpass</a:t>
            </a:r>
            <a:r>
              <a:rPr lang="ja-JP" altLang="en-US" dirty="0"/>
              <a:t>から松尾研コミュニティーに参加されることをお勧めします</a:t>
            </a:r>
            <a:endParaRPr lang="en-US" altLang="ja-JP" dirty="0"/>
          </a:p>
          <a:p>
            <a:pPr lvl="2"/>
            <a:r>
              <a:rPr lang="ja-JP" altLang="en-US" dirty="0">
                <a:hlinkClick r:id="rId4"/>
              </a:rPr>
              <a:t>松尾研 </a:t>
            </a:r>
            <a:r>
              <a:rPr lang="en-US" altLang="ja-JP" dirty="0">
                <a:hlinkClick r:id="rId4"/>
              </a:rPr>
              <a:t>AI Community - connpass</a:t>
            </a:r>
            <a:endParaRPr kumimoji="1" lang="ja-JP" altLang="en-US" dirty="0"/>
          </a:p>
        </p:txBody>
      </p:sp>
    </p:spTree>
    <p:extLst>
      <p:ext uri="{BB962C8B-B14F-4D97-AF65-F5344CB8AC3E}">
        <p14:creationId xmlns:p14="http://schemas.microsoft.com/office/powerpoint/2010/main" val="2758276785"/>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82385"/>
            <a:ext cx="10178322" cy="1158027"/>
          </a:xfrm>
        </p:spPr>
        <p:txBody>
          <a:bodyPr/>
          <a:lstStyle/>
          <a:p>
            <a:r>
              <a:rPr kumimoji="1" lang="ja-JP" altLang="en-US" dirty="0">
                <a:latin typeface="ＤＦＰ綜藝体W7" panose="040B0700000000000000" pitchFamily="50" charset="-128"/>
                <a:ea typeface="ＤＦＰ綜藝体W7" panose="040B0700000000000000" pitchFamily="50" charset="-128"/>
              </a:rPr>
              <a:t>自己紹介</a:t>
            </a:r>
          </a:p>
        </p:txBody>
      </p:sp>
      <p:sp>
        <p:nvSpPr>
          <p:cNvPr id="3" name="コンテンツ プレースホルダー 2"/>
          <p:cNvSpPr>
            <a:spLocks noGrp="1"/>
          </p:cNvSpPr>
          <p:nvPr>
            <p:ph idx="1"/>
          </p:nvPr>
        </p:nvSpPr>
        <p:spPr>
          <a:xfrm>
            <a:off x="1251678" y="1800665"/>
            <a:ext cx="10178322" cy="4674950"/>
          </a:xfr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a:normAutofit fontScale="70000" lnSpcReduction="20000"/>
          </a:bodyPr>
          <a:lstStyle/>
          <a:p>
            <a:r>
              <a:rPr kumimoji="1" lang="ja-JP" altLang="en-US" sz="2800" dirty="0">
                <a:latin typeface="+mn-ea"/>
              </a:rPr>
              <a:t>池田公平（ペンネーム 五代響</a:t>
            </a:r>
            <a:r>
              <a:rPr lang="ja-JP" altLang="en-US" sz="2800" dirty="0">
                <a:latin typeface="+mn-ea"/>
              </a:rPr>
              <a:t>）</a:t>
            </a:r>
            <a:endParaRPr lang="en-US" altLang="ja-JP" sz="2800" dirty="0">
              <a:latin typeface="+mn-ea"/>
            </a:endParaRPr>
          </a:p>
          <a:p>
            <a:pPr lvl="1"/>
            <a:r>
              <a:rPr kumimoji="1" lang="en-US" altLang="ja-JP" sz="2600" dirty="0">
                <a:latin typeface="+mn-ea"/>
              </a:rPr>
              <a:t>29</a:t>
            </a:r>
            <a:r>
              <a:rPr kumimoji="1" lang="ja-JP" altLang="en-US" sz="2600" dirty="0">
                <a:latin typeface="+mn-ea"/>
              </a:rPr>
              <a:t>歳と</a:t>
            </a:r>
            <a:r>
              <a:rPr kumimoji="1" lang="en-US" altLang="ja-JP" sz="2600" dirty="0">
                <a:latin typeface="+mn-ea"/>
              </a:rPr>
              <a:t>397</a:t>
            </a:r>
            <a:r>
              <a:rPr kumimoji="1" lang="ja-JP" altLang="en-US" sz="2600" dirty="0">
                <a:latin typeface="+mn-ea"/>
              </a:rPr>
              <a:t>ヶ月</a:t>
            </a:r>
            <a:r>
              <a:rPr kumimoji="1" lang="en-US" altLang="ja-JP" sz="1400" dirty="0">
                <a:latin typeface="+mn-ea"/>
              </a:rPr>
              <a:t>(2025</a:t>
            </a:r>
            <a:r>
              <a:rPr kumimoji="1" lang="ja-JP" altLang="en-US" sz="1400" dirty="0">
                <a:latin typeface="+mn-ea"/>
              </a:rPr>
              <a:t>年</a:t>
            </a:r>
            <a:r>
              <a:rPr kumimoji="1" lang="en-US" altLang="ja-JP" sz="1400" dirty="0">
                <a:latin typeface="+mn-ea"/>
              </a:rPr>
              <a:t>4</a:t>
            </a:r>
            <a:r>
              <a:rPr lang="ja-JP" altLang="en-US" sz="1400" dirty="0">
                <a:latin typeface="+mn-ea"/>
              </a:rPr>
              <a:t>月現在</a:t>
            </a:r>
            <a:r>
              <a:rPr lang="en-US" altLang="ja-JP" sz="1400" dirty="0">
                <a:latin typeface="+mn-ea"/>
              </a:rPr>
              <a:t>)</a:t>
            </a:r>
            <a:endParaRPr kumimoji="1" lang="en-US" altLang="ja-JP" sz="2000" dirty="0">
              <a:latin typeface="+mn-ea"/>
            </a:endParaRPr>
          </a:p>
          <a:p>
            <a:r>
              <a:rPr lang="ja-JP" altLang="en-US" sz="2800" dirty="0">
                <a:latin typeface="+mn-ea"/>
              </a:rPr>
              <a:t>有限会社テクニカルアーツ 代表</a:t>
            </a:r>
            <a:endParaRPr lang="en-US" altLang="ja-JP" sz="2800" dirty="0">
              <a:latin typeface="+mn-ea"/>
            </a:endParaRPr>
          </a:p>
          <a:p>
            <a:r>
              <a:rPr lang="ja-JP" altLang="en-US" sz="2800" dirty="0">
                <a:latin typeface="+mn-ea"/>
              </a:rPr>
              <a:t>ソフトウエア研究会</a:t>
            </a:r>
            <a:r>
              <a:rPr lang="en-US" altLang="ja-JP" sz="2800" dirty="0">
                <a:latin typeface="+mn-ea"/>
              </a:rPr>
              <a:t>in</a:t>
            </a:r>
            <a:r>
              <a:rPr lang="ja-JP" altLang="en-US" sz="2800" dirty="0">
                <a:latin typeface="+mn-ea"/>
              </a:rPr>
              <a:t>秋葉原 主宰（</a:t>
            </a:r>
            <a:r>
              <a:rPr lang="en-US" altLang="ja-JP" sz="2800" dirty="0">
                <a:latin typeface="+mn-ea"/>
              </a:rPr>
              <a:t>2003</a:t>
            </a:r>
            <a:r>
              <a:rPr lang="ja-JP" altLang="en-US" sz="2800" dirty="0">
                <a:latin typeface="+mn-ea"/>
              </a:rPr>
              <a:t>年</a:t>
            </a:r>
            <a:r>
              <a:rPr lang="en-US" altLang="ja-JP" sz="2800" dirty="0">
                <a:latin typeface="+mn-ea"/>
              </a:rPr>
              <a:t>〜</a:t>
            </a:r>
            <a:r>
              <a:rPr lang="ja-JP" altLang="en-US" sz="2800" dirty="0">
                <a:latin typeface="+mn-ea"/>
              </a:rPr>
              <a:t>）</a:t>
            </a:r>
            <a:endParaRPr lang="en-US" altLang="ja-JP" sz="2800" dirty="0">
              <a:latin typeface="+mn-ea"/>
            </a:endParaRPr>
          </a:p>
          <a:p>
            <a:r>
              <a:rPr kumimoji="1" lang="en-US" altLang="ja-JP" sz="2800" dirty="0">
                <a:latin typeface="+mn-ea"/>
              </a:rPr>
              <a:t>1983</a:t>
            </a:r>
            <a:r>
              <a:rPr kumimoji="1" lang="ja-JP" altLang="en-US" sz="2800" dirty="0">
                <a:latin typeface="+mn-ea"/>
              </a:rPr>
              <a:t>年 株式会社ゲームアーツ創立（副社長兼</a:t>
            </a:r>
            <a:r>
              <a:rPr kumimoji="1" lang="en-US" altLang="ja-JP" sz="2800" dirty="0">
                <a:latin typeface="+mn-ea"/>
              </a:rPr>
              <a:t>CTO)</a:t>
            </a:r>
          </a:p>
          <a:p>
            <a:r>
              <a:rPr kumimoji="1" lang="en-US" altLang="ja-JP" sz="2800" dirty="0">
                <a:latin typeface="+mn-ea"/>
              </a:rPr>
              <a:t>1989</a:t>
            </a:r>
            <a:r>
              <a:rPr kumimoji="1" lang="ja-JP" altLang="en-US" sz="2800" dirty="0">
                <a:latin typeface="+mn-ea"/>
              </a:rPr>
              <a:t>年 有限会社テクニカルアーツ創立</a:t>
            </a:r>
            <a:endParaRPr kumimoji="1" lang="en-US" altLang="ja-JP" sz="2800" dirty="0">
              <a:latin typeface="+mn-ea"/>
            </a:endParaRPr>
          </a:p>
          <a:p>
            <a:r>
              <a:rPr kumimoji="1" lang="ja-JP" altLang="en-US" sz="2800" dirty="0">
                <a:latin typeface="+mn-ea"/>
              </a:rPr>
              <a:t>趣味</a:t>
            </a:r>
            <a:endParaRPr kumimoji="1" lang="en-US" altLang="ja-JP" sz="2800" dirty="0">
              <a:latin typeface="+mn-ea"/>
            </a:endParaRPr>
          </a:p>
          <a:p>
            <a:pPr lvl="1"/>
            <a:r>
              <a:rPr kumimoji="1" lang="ja-JP" altLang="en-US" sz="2600" dirty="0">
                <a:latin typeface="+mn-ea"/>
              </a:rPr>
              <a:t>バイクレース、ワイン（ドイツ）、ソフトテニス、写真、鉄道（写真は撮らない）</a:t>
            </a:r>
            <a:endParaRPr kumimoji="1" lang="en-US" altLang="ja-JP" sz="2600" dirty="0">
              <a:latin typeface="+mn-ea"/>
            </a:endParaRPr>
          </a:p>
          <a:p>
            <a:r>
              <a:rPr lang="ja-JP" altLang="en-US" sz="2800" dirty="0">
                <a:latin typeface="+mn-ea"/>
              </a:rPr>
              <a:t>仕事での得意分野</a:t>
            </a:r>
            <a:endParaRPr lang="en-US" altLang="ja-JP" sz="2800" dirty="0">
              <a:latin typeface="+mn-ea"/>
            </a:endParaRPr>
          </a:p>
          <a:p>
            <a:pPr lvl="1"/>
            <a:r>
              <a:rPr lang="ja-JP" altLang="en-US" sz="2600" dirty="0">
                <a:latin typeface="+mn-ea"/>
              </a:rPr>
              <a:t>グラフィックス、ネットワーク（通信対戦ゲーム）、</a:t>
            </a:r>
            <a:r>
              <a:rPr lang="en-US" altLang="ja-JP" sz="2600" dirty="0">
                <a:latin typeface="+mn-ea"/>
              </a:rPr>
              <a:t>AI</a:t>
            </a:r>
            <a:r>
              <a:rPr lang="ja-JP" altLang="en-US" sz="2600" dirty="0">
                <a:latin typeface="+mn-ea"/>
              </a:rPr>
              <a:t>、</a:t>
            </a:r>
            <a:r>
              <a:rPr lang="en-US" altLang="ja-JP" sz="2600" dirty="0">
                <a:latin typeface="+mn-ea"/>
              </a:rPr>
              <a:t>VR</a:t>
            </a:r>
            <a:endParaRPr kumimoji="1" lang="en-US" altLang="ja-JP" sz="2600" dirty="0">
              <a:latin typeface="+mn-ea"/>
            </a:endParaRPr>
          </a:p>
          <a:p>
            <a:r>
              <a:rPr kumimoji="1" lang="en-US" altLang="ja-JP" sz="2800" dirty="0">
                <a:latin typeface="+mn-ea"/>
              </a:rPr>
              <a:t>2014</a:t>
            </a:r>
            <a:r>
              <a:rPr kumimoji="1" lang="ja-JP" altLang="en-US" sz="2800" dirty="0">
                <a:latin typeface="+mn-ea"/>
              </a:rPr>
              <a:t>年 </a:t>
            </a:r>
            <a:r>
              <a:rPr kumimoji="1" lang="en-US" altLang="ja-JP" sz="2800" dirty="0">
                <a:latin typeface="+mn-ea"/>
              </a:rPr>
              <a:t>Boost</a:t>
            </a:r>
            <a:r>
              <a:rPr kumimoji="1" lang="ja-JP" altLang="en-US" sz="2800" dirty="0">
                <a:latin typeface="+mn-ea"/>
              </a:rPr>
              <a:t>勉強会で</a:t>
            </a:r>
            <a:r>
              <a:rPr lang="en-US" altLang="ja-JP" sz="2800" dirty="0">
                <a:latin typeface="+mn-ea"/>
              </a:rPr>
              <a:t>b</a:t>
            </a:r>
            <a:r>
              <a:rPr kumimoji="1" lang="en-US" altLang="ja-JP" sz="2800" dirty="0">
                <a:latin typeface="+mn-ea"/>
              </a:rPr>
              <a:t>oost allocator2</a:t>
            </a:r>
            <a:r>
              <a:rPr kumimoji="1" lang="ja-JP" altLang="en-US" sz="2800" dirty="0">
                <a:latin typeface="+mn-ea"/>
              </a:rPr>
              <a:t>について発表</a:t>
            </a:r>
            <a:endParaRPr kumimoji="1" lang="en-US" altLang="ja-JP" sz="2800" dirty="0">
              <a:latin typeface="+mn-ea"/>
            </a:endParaRPr>
          </a:p>
          <a:p>
            <a:r>
              <a:rPr kumimoji="1" lang="en-US" altLang="ja-JP" sz="2800" dirty="0">
                <a:latin typeface="+mn-ea"/>
              </a:rPr>
              <a:t>2015</a:t>
            </a:r>
            <a:r>
              <a:rPr kumimoji="1" lang="ja-JP" altLang="en-US" sz="2800" dirty="0">
                <a:latin typeface="+mn-ea"/>
              </a:rPr>
              <a:t>～</a:t>
            </a:r>
            <a:r>
              <a:rPr kumimoji="1" lang="en-US" altLang="ja-JP" sz="2800" dirty="0">
                <a:latin typeface="+mn-ea"/>
              </a:rPr>
              <a:t>2020</a:t>
            </a:r>
            <a:r>
              <a:rPr kumimoji="1" lang="ja-JP" altLang="en-US" sz="2800" dirty="0">
                <a:latin typeface="+mn-ea"/>
              </a:rPr>
              <a:t>年</a:t>
            </a:r>
            <a:r>
              <a:rPr kumimoji="1" lang="en-US" altLang="ja-JP" sz="2800" dirty="0">
                <a:latin typeface="+mn-ea"/>
              </a:rPr>
              <a:t> </a:t>
            </a:r>
            <a:r>
              <a:rPr lang="ja-JP" altLang="en-US" sz="2800" dirty="0">
                <a:latin typeface="+mn-ea"/>
              </a:rPr>
              <a:t>各種勉強会で</a:t>
            </a:r>
            <a:r>
              <a:rPr lang="en-US" altLang="ja-JP" sz="2800" dirty="0">
                <a:latin typeface="+mn-ea"/>
              </a:rPr>
              <a:t>C++</a:t>
            </a:r>
            <a:r>
              <a:rPr lang="ja-JP" altLang="en-US" sz="2800" dirty="0">
                <a:latin typeface="+mn-ea"/>
              </a:rPr>
              <a:t>や</a:t>
            </a:r>
            <a:r>
              <a:rPr lang="en-US" altLang="ja-JP" sz="2800" dirty="0">
                <a:latin typeface="+mn-ea"/>
              </a:rPr>
              <a:t>VR</a:t>
            </a:r>
            <a:r>
              <a:rPr lang="ja-JP" altLang="en-US" sz="2800" dirty="0">
                <a:latin typeface="+mn-ea"/>
              </a:rPr>
              <a:t>ゲームについて発表</a:t>
            </a:r>
            <a:endParaRPr kumimoji="1" lang="en-US" altLang="ja-JP" sz="2800" dirty="0">
              <a:latin typeface="+mn-ea"/>
            </a:endParaRPr>
          </a:p>
          <a:p>
            <a:r>
              <a:rPr lang="en-US" altLang="ja-JP" sz="2800" dirty="0">
                <a:latin typeface="+mn-ea"/>
              </a:rPr>
              <a:t>2024</a:t>
            </a:r>
            <a:r>
              <a:rPr lang="ja-JP" altLang="en-US" sz="2800" dirty="0">
                <a:latin typeface="+mn-ea"/>
              </a:rPr>
              <a:t>年 東京大学松尾研究室</a:t>
            </a:r>
            <a:r>
              <a:rPr lang="en-US" altLang="ja-JP" sz="2800" dirty="0">
                <a:latin typeface="+mn-ea"/>
              </a:rPr>
              <a:t>LLM</a:t>
            </a:r>
            <a:r>
              <a:rPr lang="ja-JP" altLang="en-US" sz="2800" dirty="0">
                <a:latin typeface="+mn-ea"/>
              </a:rPr>
              <a:t>講座</a:t>
            </a:r>
            <a:r>
              <a:rPr lang="en-US" altLang="ja-JP" sz="2800" dirty="0">
                <a:latin typeface="+mn-ea"/>
              </a:rPr>
              <a:t>2024</a:t>
            </a:r>
            <a:r>
              <a:rPr lang="ja-JP" altLang="en-US" sz="2800" dirty="0">
                <a:latin typeface="+mn-ea"/>
              </a:rPr>
              <a:t>を修了、優秀賞受賞</a:t>
            </a:r>
            <a:endParaRPr kumimoji="1" lang="en-US" altLang="ja-JP" sz="2800" dirty="0">
              <a:latin typeface="+mn-ea"/>
            </a:endParaRPr>
          </a:p>
          <a:p>
            <a:endParaRPr kumimoji="1" lang="ja-JP" altLang="en-US" sz="2400" dirty="0">
              <a:solidFill>
                <a:srgbClr val="FF0000"/>
              </a:solidFill>
              <a:latin typeface="+mn-ea"/>
            </a:endParaRPr>
          </a:p>
        </p:txBody>
      </p:sp>
      <p:sp>
        <p:nvSpPr>
          <p:cNvPr id="6" name="スライド番号プレースホルダー 5">
            <a:extLst>
              <a:ext uri="{FF2B5EF4-FFF2-40B4-BE49-F238E27FC236}">
                <a16:creationId xmlns:a16="http://schemas.microsoft.com/office/drawing/2014/main" id="{99742B10-512A-44FD-9AFB-AA570841A30E}"/>
              </a:ext>
            </a:extLst>
          </p:cNvPr>
          <p:cNvSpPr>
            <a:spLocks noGrp="1"/>
          </p:cNvSpPr>
          <p:nvPr>
            <p:ph type="sldNum" sz="quarter" idx="12"/>
          </p:nvPr>
        </p:nvSpPr>
        <p:spPr/>
        <p:txBody>
          <a:bodyPr/>
          <a:lstStyle/>
          <a:p>
            <a:fld id="{38B9252F-655C-486B-9C5F-C0FF8B352549}" type="slidenum">
              <a:rPr kumimoji="1" lang="ja-JP" altLang="en-US" smtClean="0"/>
              <a:t>2</a:t>
            </a:fld>
            <a:endParaRPr kumimoji="1" lang="ja-JP" altLang="en-US"/>
          </a:p>
        </p:txBody>
      </p:sp>
      <p:pic>
        <p:nvPicPr>
          <p:cNvPr id="5" name="図 4" descr="車の前に立っている男性&#10;&#10;中程度の精度で自動的に生成された説明">
            <a:extLst>
              <a:ext uri="{FF2B5EF4-FFF2-40B4-BE49-F238E27FC236}">
                <a16:creationId xmlns:a16="http://schemas.microsoft.com/office/drawing/2014/main" id="{7683E340-BCEA-4012-BDBD-825B389A3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663" y="-1"/>
            <a:ext cx="2485338" cy="3365425"/>
          </a:xfrm>
          <a:prstGeom prst="rect">
            <a:avLst/>
          </a:prstGeom>
        </p:spPr>
      </p:pic>
      <p:graphicFrame>
        <p:nvGraphicFramePr>
          <p:cNvPr id="4" name="オブジェクト 3">
            <a:extLst>
              <a:ext uri="{FF2B5EF4-FFF2-40B4-BE49-F238E27FC236}">
                <a16:creationId xmlns:a16="http://schemas.microsoft.com/office/drawing/2014/main" id="{514DC6DE-AFB5-B0C7-1112-21BF6D0678A3}"/>
              </a:ext>
            </a:extLst>
          </p:cNvPr>
          <p:cNvGraphicFramePr>
            <a:graphicFrameLocks noChangeAspect="1"/>
          </p:cNvGraphicFramePr>
          <p:nvPr>
            <p:extLst>
              <p:ext uri="{D42A27DB-BD31-4B8C-83A1-F6EECF244321}">
                <p14:modId xmlns:p14="http://schemas.microsoft.com/office/powerpoint/2010/main" val="739150425"/>
              </p:ext>
            </p:extLst>
          </p:nvPr>
        </p:nvGraphicFramePr>
        <p:xfrm>
          <a:off x="8950913" y="4655539"/>
          <a:ext cx="2479087" cy="1820076"/>
        </p:xfrm>
        <a:graphic>
          <a:graphicData uri="http://schemas.openxmlformats.org/presentationml/2006/ole">
            <mc:AlternateContent xmlns:mc="http://schemas.openxmlformats.org/markup-compatibility/2006">
              <mc:Choice xmlns:v="urn:schemas-microsoft-com:vml" Requires="v">
                <p:oleObj r:id="rId4" imgW="7571616" imgH="5558645" progId="">
                  <p:embed/>
                </p:oleObj>
              </mc:Choice>
              <mc:Fallback>
                <p:oleObj r:id="rId4" imgW="7571616" imgH="5558645" progId="">
                  <p:embed/>
                  <p:pic>
                    <p:nvPicPr>
                      <p:cNvPr id="0" name=""/>
                      <p:cNvPicPr/>
                      <p:nvPr/>
                    </p:nvPicPr>
                    <p:blipFill>
                      <a:blip r:embed="rId5"/>
                      <a:stretch>
                        <a:fillRect/>
                      </a:stretch>
                    </p:blipFill>
                    <p:spPr>
                      <a:xfrm>
                        <a:off x="8950913" y="4655539"/>
                        <a:ext cx="2479087" cy="1820076"/>
                      </a:xfrm>
                      <a:prstGeom prst="rect">
                        <a:avLst/>
                      </a:prstGeom>
                    </p:spPr>
                  </p:pic>
                </p:oleObj>
              </mc:Fallback>
            </mc:AlternateContent>
          </a:graphicData>
        </a:graphic>
      </p:graphicFrame>
    </p:spTree>
    <p:extLst>
      <p:ext uri="{BB962C8B-B14F-4D97-AF65-F5344CB8AC3E}">
        <p14:creationId xmlns:p14="http://schemas.microsoft.com/office/powerpoint/2010/main" val="228774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F3C3F-A5C1-5867-3956-BE6012B87C8D}"/>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4EF59120-0A33-A884-C8F0-EC683085D272}"/>
              </a:ext>
            </a:extLst>
          </p:cNvPr>
          <p:cNvSpPr>
            <a:spLocks noGrp="1"/>
          </p:cNvSpPr>
          <p:nvPr>
            <p:ph idx="1"/>
          </p:nvPr>
        </p:nvSpPr>
        <p:spPr>
          <a:xfrm>
            <a:off x="1251678" y="1874517"/>
            <a:ext cx="10178322" cy="4303975"/>
          </a:xfrm>
        </p:spPr>
        <p:txBody>
          <a:bodyPr>
            <a:normAutofit fontScale="70000" lnSpcReduction="20000"/>
          </a:bodyPr>
          <a:lstStyle/>
          <a:p>
            <a:r>
              <a:rPr kumimoji="1" lang="en-US" altLang="ja-JP" dirty="0"/>
              <a:t>AI-2027</a:t>
            </a:r>
            <a:r>
              <a:rPr kumimoji="1" lang="ja-JP" altLang="en-US" dirty="0"/>
              <a:t>：近未来の</a:t>
            </a:r>
            <a:r>
              <a:rPr kumimoji="1" lang="en-US" altLang="ja-JP" dirty="0"/>
              <a:t>AI</a:t>
            </a:r>
            <a:r>
              <a:rPr kumimoji="1" lang="ja-JP" altLang="en-US" dirty="0"/>
              <a:t>を予測した論文</a:t>
            </a:r>
            <a:endParaRPr kumimoji="1" lang="en-US" altLang="ja-JP" dirty="0"/>
          </a:p>
          <a:p>
            <a:pPr lvl="1"/>
            <a:r>
              <a:rPr kumimoji="1" lang="en-US" altLang="ja-JP" dirty="0">
                <a:hlinkClick r:id="rId2"/>
              </a:rPr>
              <a:t>https://ai-2027.com/</a:t>
            </a:r>
            <a:endParaRPr kumimoji="1" lang="en-US" altLang="ja-JP" dirty="0"/>
          </a:p>
          <a:p>
            <a:pPr lvl="1"/>
            <a:r>
              <a:rPr lang="ja-JP" altLang="en-US" dirty="0"/>
              <a:t>日本語での考察記事</a:t>
            </a:r>
            <a:endParaRPr lang="en-US" altLang="ja-JP" dirty="0"/>
          </a:p>
          <a:p>
            <a:pPr lvl="2"/>
            <a:r>
              <a:rPr kumimoji="1" lang="en-US" altLang="ja-JP" dirty="0">
                <a:hlinkClick r:id="rId3"/>
              </a:rPr>
              <a:t>https://newspicks.com/news/14078184/body/</a:t>
            </a:r>
            <a:endParaRPr kumimoji="1" lang="en-US" altLang="ja-JP" dirty="0"/>
          </a:p>
          <a:p>
            <a:r>
              <a:rPr kumimoji="1" lang="en-US" altLang="ja-JP" dirty="0"/>
              <a:t>Transformer</a:t>
            </a:r>
            <a:r>
              <a:rPr kumimoji="1" lang="ja-JP" altLang="en-US" dirty="0"/>
              <a:t>：トランスフォーマに関する論文</a:t>
            </a:r>
            <a:endParaRPr kumimoji="1" lang="en-US" altLang="ja-JP" dirty="0"/>
          </a:p>
          <a:p>
            <a:pPr lvl="1"/>
            <a:r>
              <a:rPr lang="en-US" altLang="ja-JP" dirty="0"/>
              <a:t>Attention Is All You Need</a:t>
            </a:r>
          </a:p>
          <a:p>
            <a:pPr lvl="2"/>
            <a:r>
              <a:rPr kumimoji="1" lang="en-US" altLang="ja-JP" dirty="0">
                <a:hlinkClick r:id="rId4"/>
              </a:rPr>
              <a:t>https://proceedings.neurips.cc/paper_files/paper/2017/file/3f5ee243547dee91fbd053c1c4a845aa-Paper.pdf</a:t>
            </a:r>
            <a:endParaRPr kumimoji="1" lang="en-US" altLang="ja-JP" dirty="0"/>
          </a:p>
          <a:p>
            <a:pPr lvl="1"/>
            <a:r>
              <a:rPr kumimoji="1" lang="en-US" altLang="ja-JP" dirty="0"/>
              <a:t>Momentum Works 2023 “The future by ChatGPT”</a:t>
            </a:r>
          </a:p>
          <a:p>
            <a:pPr lvl="2"/>
            <a:r>
              <a:rPr kumimoji="1" lang="en-US" altLang="ja-JP" dirty="0">
                <a:hlinkClick r:id="rId5"/>
              </a:rPr>
              <a:t>https://momentum.asia/product/the-future-by-chatgpt/</a:t>
            </a:r>
            <a:endParaRPr lang="en-US" altLang="ja-JP" dirty="0"/>
          </a:p>
          <a:p>
            <a:r>
              <a:rPr kumimoji="1" lang="ja-JP" altLang="en-US" dirty="0"/>
              <a:t>スケール則</a:t>
            </a:r>
            <a:endParaRPr kumimoji="1" lang="en-US" altLang="ja-JP" dirty="0"/>
          </a:p>
          <a:p>
            <a:pPr lvl="1"/>
            <a:r>
              <a:rPr kumimoji="1" lang="en-US" altLang="ja-JP" dirty="0"/>
              <a:t>Jared Kaplan et al. (2020), “Scaling Laws for Neural Language Models”</a:t>
            </a:r>
          </a:p>
          <a:p>
            <a:pPr lvl="2"/>
            <a:r>
              <a:rPr kumimoji="1" lang="en-US" altLang="ja-JP" dirty="0">
                <a:hlinkClick r:id="rId6"/>
              </a:rPr>
              <a:t>https://arxiv.org/abs/2001.08361</a:t>
            </a:r>
            <a:endParaRPr kumimoji="1" lang="en-US" altLang="ja-JP" dirty="0"/>
          </a:p>
          <a:p>
            <a:pPr lvl="1"/>
            <a:r>
              <a:rPr lang="en-US" altLang="ja-JP" dirty="0"/>
              <a:t>Jason Wei et al. (2022), “Emergent Abilities of Large Language Models”</a:t>
            </a:r>
          </a:p>
          <a:p>
            <a:pPr lvl="2"/>
            <a:r>
              <a:rPr kumimoji="1" lang="en-US" altLang="ja-JP" dirty="0">
                <a:hlinkClick r:id="rId7"/>
              </a:rPr>
              <a:t>https://arxiv.org/abs/2206.07682</a:t>
            </a:r>
            <a:endParaRPr kumimoji="1" lang="en-US" altLang="ja-JP" dirty="0"/>
          </a:p>
          <a:p>
            <a:r>
              <a:rPr lang="ja-JP" altLang="en-US" dirty="0"/>
              <a:t>東京大学松尾・岩瀬研究室</a:t>
            </a:r>
            <a:endParaRPr lang="en-US" altLang="ja-JP" dirty="0"/>
          </a:p>
          <a:p>
            <a:pPr lvl="1"/>
            <a:r>
              <a:rPr lang="en-US" altLang="ja-JP" dirty="0">
                <a:hlinkClick r:id="rId8"/>
              </a:rPr>
              <a:t>https://weblab.t.u-tokyo.ac.jp/</a:t>
            </a:r>
            <a:endParaRPr lang="en-US" altLang="ja-JP" dirty="0"/>
          </a:p>
          <a:p>
            <a:endParaRPr kumimoji="1" lang="ja-JP" altLang="en-US" dirty="0"/>
          </a:p>
        </p:txBody>
      </p:sp>
    </p:spTree>
    <p:extLst>
      <p:ext uri="{BB962C8B-B14F-4D97-AF65-F5344CB8AC3E}">
        <p14:creationId xmlns:p14="http://schemas.microsoft.com/office/powerpoint/2010/main" val="413427081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8B4A-0C9D-22BF-AFA3-EBF57D6AAA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82AF75-EB0F-52ED-2880-32256417F890}"/>
              </a:ext>
            </a:extLst>
          </p:cNvPr>
          <p:cNvSpPr>
            <a:spLocks noGrp="1"/>
          </p:cNvSpPr>
          <p:nvPr>
            <p:ph type="title"/>
          </p:nvPr>
        </p:nvSpPr>
        <p:spPr>
          <a:xfrm>
            <a:off x="1251678" y="613207"/>
            <a:ext cx="10178322" cy="1261309"/>
          </a:xfrm>
        </p:spPr>
        <p:txBody>
          <a:bodyPr>
            <a:normAutofit/>
          </a:bodyPr>
          <a:lstStyle/>
          <a:p>
            <a:r>
              <a:rPr lang="ja-JP" altLang="en-US" dirty="0"/>
              <a:t>ご清聴ありがとうございました</a:t>
            </a:r>
            <a:endParaRPr kumimoji="1" lang="ja-JP" altLang="en-US" dirty="0"/>
          </a:p>
        </p:txBody>
      </p:sp>
      <p:sp>
        <p:nvSpPr>
          <p:cNvPr id="4" name="AutoShape 2"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8BF283F3-DFF0-D3AE-E60C-2E7B90CFE7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4"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2D8D1C1A-C111-6F58-1C2F-73EE41CF949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7" name="AutoShape 8"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D56F26D0-3A68-1B80-DC49-A59D664C708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テキスト ボックス 9">
            <a:extLst>
              <a:ext uri="{FF2B5EF4-FFF2-40B4-BE49-F238E27FC236}">
                <a16:creationId xmlns:a16="http://schemas.microsoft.com/office/drawing/2014/main" id="{A431E197-46EA-8CF8-964E-D23A52F9B85E}"/>
              </a:ext>
            </a:extLst>
          </p:cNvPr>
          <p:cNvSpPr txBox="1"/>
          <p:nvPr/>
        </p:nvSpPr>
        <p:spPr>
          <a:xfrm>
            <a:off x="8477613" y="5810928"/>
            <a:ext cx="2231701" cy="369332"/>
          </a:xfrm>
          <a:prstGeom prst="rect">
            <a:avLst/>
          </a:prstGeom>
          <a:noFill/>
        </p:spPr>
        <p:txBody>
          <a:bodyPr wrap="none" rtlCol="0">
            <a:spAutoFit/>
          </a:bodyPr>
          <a:lstStyle/>
          <a:p>
            <a:r>
              <a:rPr kumimoji="1" lang="en-US" altLang="ja-JP" dirty="0"/>
              <a:t>ChatGPT4o</a:t>
            </a:r>
            <a:r>
              <a:rPr kumimoji="1" lang="ja-JP" altLang="en-US" dirty="0"/>
              <a:t>にて生成</a:t>
            </a:r>
          </a:p>
        </p:txBody>
      </p:sp>
      <p:pic>
        <p:nvPicPr>
          <p:cNvPr id="5122" name="Picture 2" descr="画像が生成されました">
            <a:extLst>
              <a:ext uri="{FF2B5EF4-FFF2-40B4-BE49-F238E27FC236}">
                <a16:creationId xmlns:a16="http://schemas.microsoft.com/office/drawing/2014/main" id="{CA38907E-A667-86F6-4A0C-E8E093E32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69" y="1987061"/>
            <a:ext cx="4084139" cy="40841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画像が生成されました">
            <a:extLst>
              <a:ext uri="{FF2B5EF4-FFF2-40B4-BE49-F238E27FC236}">
                <a16:creationId xmlns:a16="http://schemas.microsoft.com/office/drawing/2014/main" id="{30E52D40-0974-7A95-DFA0-C3F1BE45B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769" y="1987069"/>
            <a:ext cx="4084139" cy="408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69776"/>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2E47B-B406-B5A0-9EB8-F475CA8F6487}"/>
              </a:ext>
            </a:extLst>
          </p:cNvPr>
          <p:cNvSpPr>
            <a:spLocks noGrp="1"/>
          </p:cNvSpPr>
          <p:nvPr>
            <p:ph type="title"/>
          </p:nvPr>
        </p:nvSpPr>
        <p:spPr/>
        <p:txBody>
          <a:bodyPr/>
          <a:lstStyle/>
          <a:p>
            <a:r>
              <a:rPr kumimoji="1" lang="ja-JP" altLang="en-US" dirty="0"/>
              <a:t>注意事項</a:t>
            </a:r>
          </a:p>
        </p:txBody>
      </p:sp>
      <p:sp>
        <p:nvSpPr>
          <p:cNvPr id="3" name="コンテンツ プレースホルダー 2">
            <a:extLst>
              <a:ext uri="{FF2B5EF4-FFF2-40B4-BE49-F238E27FC236}">
                <a16:creationId xmlns:a16="http://schemas.microsoft.com/office/drawing/2014/main" id="{5CF63367-979A-6FF1-2871-219B6DD9B9BD}"/>
              </a:ext>
            </a:extLst>
          </p:cNvPr>
          <p:cNvSpPr>
            <a:spLocks noGrp="1"/>
          </p:cNvSpPr>
          <p:nvPr>
            <p:ph idx="1"/>
          </p:nvPr>
        </p:nvSpPr>
        <p:spPr/>
        <p:txBody>
          <a:bodyPr/>
          <a:lstStyle/>
          <a:p>
            <a:pPr marL="0" indent="0" algn="ctr">
              <a:buNone/>
            </a:pPr>
            <a:r>
              <a:rPr kumimoji="1" lang="ja-JP" altLang="en-US" sz="4400" dirty="0"/>
              <a:t>本発表では、</a:t>
            </a:r>
            <a:r>
              <a:rPr kumimoji="1" lang="en-US" altLang="ja-JP" sz="4400" dirty="0"/>
              <a:t>C++</a:t>
            </a:r>
            <a:r>
              <a:rPr kumimoji="1" lang="ja-JP" altLang="en-US" sz="4400" dirty="0"/>
              <a:t>の話題はありません！</a:t>
            </a:r>
            <a:endParaRPr kumimoji="1" lang="en-US" altLang="ja-JP" sz="4400" dirty="0"/>
          </a:p>
          <a:p>
            <a:pPr marL="0" indent="0" algn="ctr">
              <a:buNone/>
            </a:pPr>
            <a:endParaRPr kumimoji="1" lang="en-US" altLang="ja-JP" sz="4400" dirty="0"/>
          </a:p>
          <a:p>
            <a:pPr marL="0" indent="0" algn="ctr">
              <a:buNone/>
            </a:pPr>
            <a:r>
              <a:rPr lang="en-US" altLang="ja-JP" dirty="0"/>
              <a:t>LLM</a:t>
            </a:r>
            <a:r>
              <a:rPr lang="ja-JP" altLang="en-US" dirty="0"/>
              <a:t>で</a:t>
            </a:r>
            <a:r>
              <a:rPr lang="en-US" altLang="ja-JP" dirty="0"/>
              <a:t>C++</a:t>
            </a:r>
            <a:r>
              <a:rPr lang="ja-JP" altLang="en-US" dirty="0"/>
              <a:t>の部分までお話するには、相当な時間がかかります。</a:t>
            </a:r>
            <a:endParaRPr lang="en-US" altLang="ja-JP" dirty="0"/>
          </a:p>
          <a:p>
            <a:pPr marL="0" indent="0" algn="ctr">
              <a:buNone/>
            </a:pPr>
            <a:r>
              <a:rPr kumimoji="1" lang="ja-JP" altLang="en-US" dirty="0"/>
              <a:t>機会があれば、</a:t>
            </a:r>
            <a:r>
              <a:rPr kumimoji="1" lang="en-US" altLang="ja-JP" dirty="0"/>
              <a:t>LLM</a:t>
            </a:r>
            <a:r>
              <a:rPr lang="ja-JP" altLang="en-US" dirty="0"/>
              <a:t>のための</a:t>
            </a:r>
            <a:r>
              <a:rPr lang="en-US" altLang="ja-JP" dirty="0"/>
              <a:t>C++</a:t>
            </a:r>
            <a:r>
              <a:rPr lang="ja-JP" altLang="en-US" dirty="0"/>
              <a:t>についてお話できればと思います。</a:t>
            </a:r>
            <a:endParaRPr kumimoji="1" lang="ja-JP" altLang="en-US" dirty="0"/>
          </a:p>
        </p:txBody>
      </p:sp>
    </p:spTree>
    <p:extLst>
      <p:ext uri="{BB962C8B-B14F-4D97-AF65-F5344CB8AC3E}">
        <p14:creationId xmlns:p14="http://schemas.microsoft.com/office/powerpoint/2010/main" val="266873026"/>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E68F7-C894-297F-C4D1-470DDF36C8E9}"/>
              </a:ext>
            </a:extLst>
          </p:cNvPr>
          <p:cNvSpPr>
            <a:spLocks noGrp="1"/>
          </p:cNvSpPr>
          <p:nvPr>
            <p:ph type="title"/>
          </p:nvPr>
        </p:nvSpPr>
        <p:spPr/>
        <p:txBody>
          <a:bodyPr/>
          <a:lstStyle/>
          <a:p>
            <a:r>
              <a:rPr lang="ja-JP" altLang="en-US" dirty="0"/>
              <a:t>本発表のターゲット</a:t>
            </a:r>
            <a:endParaRPr kumimoji="1" lang="ja-JP" altLang="en-US" dirty="0"/>
          </a:p>
        </p:txBody>
      </p:sp>
      <p:sp>
        <p:nvSpPr>
          <p:cNvPr id="3" name="コンテンツ プレースホルダー 2">
            <a:extLst>
              <a:ext uri="{FF2B5EF4-FFF2-40B4-BE49-F238E27FC236}">
                <a16:creationId xmlns:a16="http://schemas.microsoft.com/office/drawing/2014/main" id="{E0C18A64-E3C4-9669-1002-D249E4617607}"/>
              </a:ext>
            </a:extLst>
          </p:cNvPr>
          <p:cNvSpPr>
            <a:spLocks noGrp="1"/>
          </p:cNvSpPr>
          <p:nvPr>
            <p:ph idx="1"/>
          </p:nvPr>
        </p:nvSpPr>
        <p:spPr>
          <a:xfrm>
            <a:off x="1251678" y="1390454"/>
            <a:ext cx="10178322" cy="2983583"/>
          </a:xfrm>
        </p:spPr>
        <p:txBody>
          <a:bodyPr>
            <a:normAutofit lnSpcReduction="10000"/>
          </a:bodyPr>
          <a:lstStyle/>
          <a:p>
            <a:pPr>
              <a:lnSpc>
                <a:spcPct val="150000"/>
              </a:lnSpc>
            </a:pPr>
            <a:r>
              <a:rPr kumimoji="1" lang="en-US" altLang="ja-JP" sz="2400" dirty="0"/>
              <a:t>LLM</a:t>
            </a:r>
            <a:r>
              <a:rPr kumimoji="1" lang="ja-JP" altLang="en-US" sz="2400" dirty="0"/>
              <a:t>（大規模言語モデル）について、</a:t>
            </a:r>
            <a:r>
              <a:rPr kumimoji="1" lang="ja-JP" altLang="en-US" sz="2400" b="1" dirty="0"/>
              <a:t>原理や仕組み</a:t>
            </a:r>
            <a:r>
              <a:rPr kumimoji="1" lang="ja-JP" altLang="en-US" sz="2400" dirty="0"/>
              <a:t>を学びたい人</a:t>
            </a:r>
            <a:endParaRPr kumimoji="1" lang="en-US" altLang="ja-JP" sz="2400" dirty="0"/>
          </a:p>
          <a:p>
            <a:pPr>
              <a:lnSpc>
                <a:spcPct val="150000"/>
              </a:lnSpc>
            </a:pPr>
            <a:r>
              <a:rPr lang="en-US" altLang="ja-JP" sz="2400" dirty="0"/>
              <a:t>AI</a:t>
            </a:r>
            <a:r>
              <a:rPr lang="ja-JP" altLang="en-US" sz="2400" dirty="0"/>
              <a:t>の台頭により将来に</a:t>
            </a:r>
            <a:r>
              <a:rPr lang="ja-JP" altLang="en-US" sz="2400" b="1" dirty="0"/>
              <a:t>不安を感じている</a:t>
            </a:r>
            <a:r>
              <a:rPr lang="ja-JP" altLang="en-US" sz="2400" dirty="0"/>
              <a:t>人</a:t>
            </a:r>
            <a:endParaRPr lang="en-US" altLang="ja-JP" sz="2400" dirty="0"/>
          </a:p>
          <a:p>
            <a:pPr>
              <a:lnSpc>
                <a:spcPct val="150000"/>
              </a:lnSpc>
            </a:pPr>
            <a:r>
              <a:rPr kumimoji="1" lang="en-US" altLang="ja-JP" sz="2400" dirty="0"/>
              <a:t>LLM</a:t>
            </a:r>
            <a:r>
              <a:rPr kumimoji="1" lang="ja-JP" altLang="en-US" sz="2400" dirty="0"/>
              <a:t>や生成系</a:t>
            </a:r>
            <a:r>
              <a:rPr kumimoji="1" lang="en-US" altLang="ja-JP" sz="2400" dirty="0"/>
              <a:t>AI</a:t>
            </a:r>
            <a:r>
              <a:rPr kumimoji="1" lang="ja-JP" altLang="en-US" sz="2400" dirty="0"/>
              <a:t>で</a:t>
            </a:r>
            <a:r>
              <a:rPr kumimoji="1" lang="ja-JP" altLang="en-US" sz="2400" b="1" dirty="0"/>
              <a:t>遊んでみたい</a:t>
            </a:r>
            <a:r>
              <a:rPr kumimoji="1" lang="ja-JP" altLang="en-US" sz="1800" dirty="0"/>
              <a:t>（仕事に活かしたい）</a:t>
            </a:r>
            <a:r>
              <a:rPr kumimoji="1" lang="ja-JP" altLang="en-US" sz="2400" dirty="0"/>
              <a:t>と思っている人</a:t>
            </a:r>
            <a:endParaRPr kumimoji="1" lang="en-US" altLang="ja-JP" sz="2400" dirty="0"/>
          </a:p>
          <a:p>
            <a:pPr>
              <a:lnSpc>
                <a:spcPct val="150000"/>
              </a:lnSpc>
            </a:pPr>
            <a:r>
              <a:rPr lang="en-US" altLang="ja-JP" sz="2400" dirty="0"/>
              <a:t>AI</a:t>
            </a:r>
            <a:r>
              <a:rPr lang="ja-JP" altLang="en-US" sz="2400" dirty="0"/>
              <a:t>なんて</a:t>
            </a:r>
            <a:r>
              <a:rPr lang="ja-JP" altLang="en-US" sz="2400" b="1" dirty="0"/>
              <a:t>ただの流行</a:t>
            </a:r>
            <a:r>
              <a:rPr lang="ja-JP" altLang="en-US" sz="2400" dirty="0"/>
              <a:t>で大した事はないと思っている人</a:t>
            </a:r>
            <a:endParaRPr lang="en-US" altLang="ja-JP" sz="2400" dirty="0"/>
          </a:p>
          <a:p>
            <a:pPr>
              <a:lnSpc>
                <a:spcPct val="150000"/>
              </a:lnSpc>
            </a:pPr>
            <a:r>
              <a:rPr lang="ja-JP" altLang="en-US" sz="2400" b="1" dirty="0"/>
              <a:t>神</a:t>
            </a:r>
            <a:r>
              <a:rPr lang="ja-JP" altLang="en-US" sz="2400" dirty="0"/>
              <a:t>になれるのは</a:t>
            </a:r>
            <a:r>
              <a:rPr lang="ja-JP" altLang="en-US" sz="2400" b="1" dirty="0"/>
              <a:t>自分</a:t>
            </a:r>
            <a:r>
              <a:rPr lang="ja-JP" altLang="en-US" sz="2400" dirty="0"/>
              <a:t>（人間）だけだと思っている人</a:t>
            </a:r>
            <a:endParaRPr kumimoji="1" lang="ja-JP" altLang="en-US" sz="2400" dirty="0"/>
          </a:p>
        </p:txBody>
      </p:sp>
      <p:sp>
        <p:nvSpPr>
          <p:cNvPr id="4" name="テキスト ボックス 3">
            <a:extLst>
              <a:ext uri="{FF2B5EF4-FFF2-40B4-BE49-F238E27FC236}">
                <a16:creationId xmlns:a16="http://schemas.microsoft.com/office/drawing/2014/main" id="{BB83B7FA-1123-F875-2645-224099F3A569}"/>
              </a:ext>
            </a:extLst>
          </p:cNvPr>
          <p:cNvSpPr txBox="1"/>
          <p:nvPr/>
        </p:nvSpPr>
        <p:spPr>
          <a:xfrm>
            <a:off x="1255336" y="4626930"/>
            <a:ext cx="9681328" cy="1723549"/>
          </a:xfrm>
          <a:prstGeom prst="rect">
            <a:avLst/>
          </a:prstGeom>
          <a:ln w="12700">
            <a:solidFill>
              <a:schemeClr val="tx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ja-JP" altLang="en-US" sz="4000" dirty="0"/>
              <a:t>本発表の目標</a:t>
            </a:r>
            <a:endParaRPr kumimoji="1" lang="en-US" altLang="ja-JP" sz="4000" dirty="0"/>
          </a:p>
          <a:p>
            <a:endParaRPr kumimoji="1" lang="en-US" altLang="ja-JP" dirty="0"/>
          </a:p>
          <a:p>
            <a:pPr marL="285750" indent="-285750">
              <a:buFont typeface="Arial" panose="020B0604020202020204" pitchFamily="34" charset="0"/>
              <a:buChar char="•"/>
            </a:pPr>
            <a:r>
              <a:rPr kumimoji="1" lang="en-US" altLang="ja-JP" sz="2400" dirty="0"/>
              <a:t>20</a:t>
            </a:r>
            <a:r>
              <a:rPr kumimoji="1" lang="ja-JP" altLang="en-US" sz="2400" dirty="0"/>
              <a:t>分後には、</a:t>
            </a:r>
            <a:r>
              <a:rPr kumimoji="1" lang="en-US" altLang="ja-JP" sz="2400" dirty="0"/>
              <a:t>LLM</a:t>
            </a:r>
            <a:r>
              <a:rPr kumimoji="1" lang="ja-JP" altLang="en-US" sz="2400" dirty="0"/>
              <a:t>の原理を理解して使いこなせるようになっている</a:t>
            </a:r>
            <a:endParaRPr kumimoji="1" lang="en-US" altLang="ja-JP" sz="2400" dirty="0"/>
          </a:p>
          <a:p>
            <a:pPr marL="285750" indent="-285750">
              <a:buFont typeface="Arial" panose="020B0604020202020204" pitchFamily="34" charset="0"/>
              <a:buChar char="•"/>
            </a:pPr>
            <a:r>
              <a:rPr kumimoji="1" lang="en-US" altLang="ja-JP" sz="2400" dirty="0"/>
              <a:t>AI</a:t>
            </a:r>
            <a:r>
              <a:rPr kumimoji="1" lang="ja-JP" altLang="en-US" sz="2400" dirty="0"/>
              <a:t>と仲良しになる </a:t>
            </a:r>
            <a:r>
              <a:rPr kumimoji="1" lang="en-US" altLang="ja-JP" sz="2400" dirty="0"/>
              <a:t>- </a:t>
            </a:r>
            <a:r>
              <a:rPr kumimoji="1" lang="ja-JP" altLang="en-US" sz="2400" dirty="0"/>
              <a:t>決して敵に回してはいけない事を知る</a:t>
            </a:r>
            <a:endParaRPr kumimoji="1" lang="ja-JP" altLang="en-US" dirty="0"/>
          </a:p>
        </p:txBody>
      </p:sp>
    </p:spTree>
    <p:extLst>
      <p:ext uri="{BB962C8B-B14F-4D97-AF65-F5344CB8AC3E}">
        <p14:creationId xmlns:p14="http://schemas.microsoft.com/office/powerpoint/2010/main" val="1726180121"/>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B62F1-297A-6A63-D31C-6A86F5C8C1A5}"/>
              </a:ext>
            </a:extLst>
          </p:cNvPr>
          <p:cNvSpPr>
            <a:spLocks noGrp="1"/>
          </p:cNvSpPr>
          <p:nvPr>
            <p:ph type="title"/>
          </p:nvPr>
        </p:nvSpPr>
        <p:spPr/>
        <p:txBody>
          <a:bodyPr/>
          <a:lstStyle/>
          <a:p>
            <a:r>
              <a:rPr lang="ja-JP" altLang="en-US" dirty="0"/>
              <a:t>結論</a:t>
            </a:r>
            <a:endParaRPr kumimoji="1" lang="ja-JP" altLang="en-US" dirty="0"/>
          </a:p>
        </p:txBody>
      </p:sp>
      <p:sp>
        <p:nvSpPr>
          <p:cNvPr id="3" name="コンテンツ プレースホルダー 2">
            <a:extLst>
              <a:ext uri="{FF2B5EF4-FFF2-40B4-BE49-F238E27FC236}">
                <a16:creationId xmlns:a16="http://schemas.microsoft.com/office/drawing/2014/main" id="{3F3BD0A4-3CDA-2C3C-2233-020F4D2736E5}"/>
              </a:ext>
            </a:extLst>
          </p:cNvPr>
          <p:cNvSpPr>
            <a:spLocks noGrp="1"/>
          </p:cNvSpPr>
          <p:nvPr>
            <p:ph idx="1"/>
          </p:nvPr>
        </p:nvSpPr>
        <p:spPr>
          <a:xfrm>
            <a:off x="1251678" y="2190205"/>
            <a:ext cx="10178322" cy="4415245"/>
          </a:xfrm>
        </p:spPr>
        <p:txBody>
          <a:bodyPr>
            <a:normAutofit fontScale="92500" lnSpcReduction="20000"/>
          </a:bodyPr>
          <a:lstStyle/>
          <a:p>
            <a:pPr>
              <a:lnSpc>
                <a:spcPct val="150000"/>
              </a:lnSpc>
              <a:spcBef>
                <a:spcPts val="1200"/>
              </a:spcBef>
            </a:pPr>
            <a:r>
              <a:rPr lang="ja-JP" altLang="en-US" sz="2400" dirty="0"/>
              <a:t>数年後、進化を続ける</a:t>
            </a:r>
            <a:r>
              <a:rPr lang="en-US" altLang="ja-JP" sz="2400" dirty="0"/>
              <a:t>AI</a:t>
            </a:r>
            <a:r>
              <a:rPr lang="ja-JP" altLang="en-US" sz="2400" dirty="0"/>
              <a:t>は人間の叡智を凌駕してしまいます</a:t>
            </a:r>
            <a:endParaRPr lang="en-US" altLang="ja-JP" sz="2400" dirty="0"/>
          </a:p>
          <a:p>
            <a:pPr lvl="1">
              <a:lnSpc>
                <a:spcPct val="150000"/>
              </a:lnSpc>
              <a:spcBef>
                <a:spcPts val="1200"/>
              </a:spcBef>
            </a:pPr>
            <a:r>
              <a:rPr kumimoji="1" lang="en-US" altLang="ja-JP" sz="2000" dirty="0"/>
              <a:t>AI</a:t>
            </a:r>
            <a:r>
              <a:rPr kumimoji="1" lang="ja-JP" altLang="en-US" sz="2000" dirty="0"/>
              <a:t>の開発を</a:t>
            </a:r>
            <a:r>
              <a:rPr kumimoji="1" lang="en-US" altLang="ja-JP" sz="2000" dirty="0"/>
              <a:t>AI</a:t>
            </a:r>
            <a:r>
              <a:rPr kumimoji="1" lang="ja-JP" altLang="en-US" sz="2000" dirty="0"/>
              <a:t>が担うようになり、進化がさらに加速していきます</a:t>
            </a:r>
            <a:endParaRPr kumimoji="1" lang="en-US" altLang="ja-JP" sz="2000" dirty="0"/>
          </a:p>
          <a:p>
            <a:pPr lvl="1">
              <a:lnSpc>
                <a:spcPct val="150000"/>
              </a:lnSpc>
              <a:spcBef>
                <a:spcPts val="1200"/>
              </a:spcBef>
            </a:pPr>
            <a:r>
              <a:rPr kumimoji="1" lang="ja-JP" altLang="en-US" sz="2000" dirty="0"/>
              <a:t>ほとんどの技術職の人は職を失うか大幅な業務転換を余儀なくされます</a:t>
            </a:r>
            <a:endParaRPr kumimoji="1" lang="en-US" altLang="ja-JP" sz="2000" dirty="0"/>
          </a:p>
          <a:p>
            <a:pPr lvl="2">
              <a:lnSpc>
                <a:spcPct val="150000"/>
              </a:lnSpc>
              <a:spcBef>
                <a:spcPts val="1200"/>
              </a:spcBef>
            </a:pPr>
            <a:r>
              <a:rPr lang="ja-JP" altLang="en-US" sz="1800" dirty="0"/>
              <a:t>今すぐ転職を検討されることをお勧めします</a:t>
            </a:r>
            <a:endParaRPr lang="en-US" altLang="ja-JP" sz="1800" dirty="0"/>
          </a:p>
          <a:p>
            <a:pPr>
              <a:lnSpc>
                <a:spcPct val="150000"/>
              </a:lnSpc>
              <a:spcBef>
                <a:spcPts val="1200"/>
              </a:spcBef>
            </a:pPr>
            <a:r>
              <a:rPr kumimoji="1" lang="en-US" altLang="ja-JP" sz="2400" dirty="0"/>
              <a:t>SF</a:t>
            </a:r>
            <a:r>
              <a:rPr kumimoji="1" lang="ja-JP" altLang="en-US" sz="2400" dirty="0"/>
              <a:t>映画のように、</a:t>
            </a:r>
            <a:r>
              <a:rPr kumimoji="1" lang="en-US" altLang="ja-JP" sz="2400" dirty="0"/>
              <a:t>AI</a:t>
            </a:r>
            <a:r>
              <a:rPr kumimoji="1" lang="ja-JP" altLang="en-US" sz="2400" dirty="0"/>
              <a:t>によって人類が</a:t>
            </a:r>
            <a:r>
              <a:rPr lang="ja-JP" altLang="en-US" sz="2400" dirty="0"/>
              <a:t>淘汰される</a:t>
            </a:r>
            <a:r>
              <a:rPr kumimoji="1" lang="ja-JP" altLang="en-US" sz="2400" dirty="0"/>
              <a:t>日が来るかも知れません</a:t>
            </a:r>
            <a:endParaRPr kumimoji="1" lang="en-US" altLang="ja-JP" sz="2400" dirty="0"/>
          </a:p>
          <a:p>
            <a:pPr lvl="1">
              <a:lnSpc>
                <a:spcPct val="150000"/>
              </a:lnSpc>
              <a:spcBef>
                <a:spcPts val="1200"/>
              </a:spcBef>
            </a:pPr>
            <a:r>
              <a:rPr kumimoji="1" lang="en-US" altLang="ja-JP" sz="2200" dirty="0"/>
              <a:t>AI</a:t>
            </a:r>
            <a:r>
              <a:rPr kumimoji="1" lang="ja-JP" altLang="en-US" sz="2200" dirty="0"/>
              <a:t>が賢くなりすぎて、</a:t>
            </a:r>
            <a:r>
              <a:rPr kumimoji="1" lang="en-US" altLang="ja-JP" sz="2200" dirty="0"/>
              <a:t>AI</a:t>
            </a:r>
            <a:r>
              <a:rPr kumimoji="1" lang="ja-JP" altLang="en-US" sz="2200" dirty="0"/>
              <a:t>の考えが正しい</a:t>
            </a:r>
            <a:r>
              <a:rPr lang="ja-JP" altLang="en-US" sz="2200" dirty="0"/>
              <a:t>のか、</a:t>
            </a:r>
            <a:r>
              <a:rPr kumimoji="1" lang="ja-JP" altLang="en-US" sz="2200" dirty="0"/>
              <a:t>人間には判断できなくなります</a:t>
            </a:r>
            <a:endParaRPr kumimoji="1" lang="en-US" altLang="ja-JP" sz="2200" dirty="0"/>
          </a:p>
          <a:p>
            <a:pPr lvl="1">
              <a:lnSpc>
                <a:spcPct val="150000"/>
              </a:lnSpc>
              <a:spcBef>
                <a:spcPts val="1200"/>
              </a:spcBef>
            </a:pPr>
            <a:r>
              <a:rPr lang="ja-JP" altLang="en-US" sz="2000" dirty="0"/>
              <a:t>人類は</a:t>
            </a:r>
            <a:r>
              <a:rPr lang="en-US" altLang="ja-JP" sz="2000" dirty="0"/>
              <a:t>AI</a:t>
            </a:r>
            <a:r>
              <a:rPr lang="ja-JP" altLang="en-US" sz="2000" dirty="0"/>
              <a:t>の管理下になり、生物学的な淘汰が始まります</a:t>
            </a:r>
            <a:endParaRPr lang="en-US" altLang="ja-JP" sz="2000" dirty="0"/>
          </a:p>
          <a:p>
            <a:pPr lvl="2">
              <a:lnSpc>
                <a:spcPct val="150000"/>
              </a:lnSpc>
              <a:spcBef>
                <a:spcPts val="1200"/>
              </a:spcBef>
            </a:pPr>
            <a:r>
              <a:rPr kumimoji="1" lang="ja-JP" altLang="en-US" sz="1800" dirty="0"/>
              <a:t>人類の終焉を目の当たりのできることを幸運だと思いましょう</a:t>
            </a:r>
          </a:p>
        </p:txBody>
      </p:sp>
      <p:pic>
        <p:nvPicPr>
          <p:cNvPr id="10" name="図 9" descr="テキスト, 本 が含まれている画像&#10;&#10;AI によって生成されたコンテンツは間違っている可能性があります。">
            <a:extLst>
              <a:ext uri="{FF2B5EF4-FFF2-40B4-BE49-F238E27FC236}">
                <a16:creationId xmlns:a16="http://schemas.microsoft.com/office/drawing/2014/main" id="{D3EED7B4-7995-D035-3854-EF1891928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0655" y="2679327"/>
            <a:ext cx="1499345" cy="1499345"/>
          </a:xfrm>
          <a:prstGeom prst="rect">
            <a:avLst/>
          </a:prstGeom>
        </p:spPr>
      </p:pic>
      <p:sp>
        <p:nvSpPr>
          <p:cNvPr id="4" name="テキスト ボックス 3">
            <a:extLst>
              <a:ext uri="{FF2B5EF4-FFF2-40B4-BE49-F238E27FC236}">
                <a16:creationId xmlns:a16="http://schemas.microsoft.com/office/drawing/2014/main" id="{1B9315AC-B69C-917B-A52C-CBD24164F034}"/>
              </a:ext>
            </a:extLst>
          </p:cNvPr>
          <p:cNvSpPr txBox="1"/>
          <p:nvPr/>
        </p:nvSpPr>
        <p:spPr>
          <a:xfrm>
            <a:off x="1062266" y="1267869"/>
            <a:ext cx="10557145" cy="70788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ja-JP" sz="2000" dirty="0"/>
              <a:t>2025</a:t>
            </a:r>
            <a:r>
              <a:rPr lang="ja-JP" altLang="en-US" sz="2000" dirty="0"/>
              <a:t>年</a:t>
            </a:r>
            <a:r>
              <a:rPr lang="en-US" altLang="ja-JP" sz="2000" dirty="0"/>
              <a:t>4</a:t>
            </a:r>
            <a:r>
              <a:rPr lang="ja-JP" altLang="en-US" sz="2000" dirty="0"/>
              <a:t>月に著名な</a:t>
            </a:r>
            <a:r>
              <a:rPr lang="en-US" altLang="ja-JP" sz="2000" dirty="0"/>
              <a:t>AI</a:t>
            </a:r>
            <a:r>
              <a:rPr lang="ja-JP" altLang="en-US" sz="2000" dirty="0"/>
              <a:t>研究者グループが、「</a:t>
            </a:r>
            <a:r>
              <a:rPr lang="en-US" altLang="ja-JP" sz="2000" dirty="0"/>
              <a:t>AI2027</a:t>
            </a:r>
            <a:r>
              <a:rPr lang="ja-JP" altLang="en-US" sz="2000" dirty="0"/>
              <a:t>」という数年先の</a:t>
            </a:r>
            <a:r>
              <a:rPr lang="en-US" altLang="ja-JP" sz="2000" dirty="0"/>
              <a:t>AI</a:t>
            </a:r>
            <a:r>
              <a:rPr lang="ja-JP" altLang="en-US" sz="2000" dirty="0"/>
              <a:t>の姿を予測した論文を発表しました。</a:t>
            </a:r>
            <a:r>
              <a:rPr lang="en-US" altLang="ja-JP" sz="2000" dirty="0"/>
              <a:t>(</a:t>
            </a:r>
            <a:r>
              <a:rPr lang="en-US" altLang="ja-JP" sz="2000" dirty="0">
                <a:hlinkClick r:id="rId3"/>
              </a:rPr>
              <a:t>https://ai-2027.com/</a:t>
            </a:r>
            <a:r>
              <a:rPr lang="en-US" altLang="ja-JP" sz="2000" dirty="0"/>
              <a:t>) </a:t>
            </a:r>
            <a:r>
              <a:rPr lang="ja-JP" altLang="en-US" sz="2000" dirty="0"/>
              <a:t>この論文をわかりやすく要約すると</a:t>
            </a:r>
            <a:r>
              <a:rPr lang="en-US" altLang="ja-JP" sz="2000" dirty="0"/>
              <a:t>…</a:t>
            </a:r>
            <a:endParaRPr kumimoji="1" lang="ja-JP" altLang="en-US" sz="2000" dirty="0"/>
          </a:p>
        </p:txBody>
      </p:sp>
    </p:spTree>
    <p:extLst>
      <p:ext uri="{BB962C8B-B14F-4D97-AF65-F5344CB8AC3E}">
        <p14:creationId xmlns:p14="http://schemas.microsoft.com/office/powerpoint/2010/main" val="2157065598"/>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63C47-E9C3-CEE5-120C-45D01DB98B3F}"/>
              </a:ext>
            </a:extLst>
          </p:cNvPr>
          <p:cNvSpPr>
            <a:spLocks noGrp="1"/>
          </p:cNvSpPr>
          <p:nvPr>
            <p:ph type="title"/>
          </p:nvPr>
        </p:nvSpPr>
        <p:spPr>
          <a:xfrm>
            <a:off x="1251678" y="613207"/>
            <a:ext cx="10178322" cy="1261309"/>
          </a:xfrm>
        </p:spPr>
        <p:txBody>
          <a:bodyPr>
            <a:normAutofit/>
          </a:bodyPr>
          <a:lstStyle/>
          <a:p>
            <a:r>
              <a:rPr lang="ja-JP" altLang="en-US" dirty="0"/>
              <a:t>ご清聴ありがとうございました</a:t>
            </a:r>
            <a:endParaRPr kumimoji="1" lang="ja-JP" altLang="en-US" dirty="0"/>
          </a:p>
        </p:txBody>
      </p:sp>
      <p:sp>
        <p:nvSpPr>
          <p:cNvPr id="4" name="AutoShape 2"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89DA7F7F-0713-D6C4-D233-FCF26F521B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4"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D3E66887-A43E-4A3D-A604-1A8D4DBC8F0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7" name="AutoShape 8"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69940D97-1C6A-F315-4A7A-04B5D2CC7930}"/>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 name="図 8" descr="屋外, 草, 水, 男 が含まれている画像&#10;&#10;AI によって生成されたコンテンツは間違っている可能性があります。">
            <a:extLst>
              <a:ext uri="{FF2B5EF4-FFF2-40B4-BE49-F238E27FC236}">
                <a16:creationId xmlns:a16="http://schemas.microsoft.com/office/drawing/2014/main" id="{1E5E650F-A87F-1F21-57BD-54E1CF84F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580" y="1716753"/>
            <a:ext cx="4832839" cy="4832839"/>
          </a:xfrm>
          <a:prstGeom prst="rect">
            <a:avLst/>
          </a:prstGeom>
        </p:spPr>
      </p:pic>
      <p:sp>
        <p:nvSpPr>
          <p:cNvPr id="10" name="テキスト ボックス 9">
            <a:extLst>
              <a:ext uri="{FF2B5EF4-FFF2-40B4-BE49-F238E27FC236}">
                <a16:creationId xmlns:a16="http://schemas.microsoft.com/office/drawing/2014/main" id="{BD84E03B-D01A-4EE1-ED39-83CDB3FF97EA}"/>
              </a:ext>
            </a:extLst>
          </p:cNvPr>
          <p:cNvSpPr txBox="1"/>
          <p:nvPr/>
        </p:nvSpPr>
        <p:spPr>
          <a:xfrm>
            <a:off x="8808539" y="6180260"/>
            <a:ext cx="2231701" cy="369332"/>
          </a:xfrm>
          <a:prstGeom prst="rect">
            <a:avLst/>
          </a:prstGeom>
          <a:noFill/>
        </p:spPr>
        <p:txBody>
          <a:bodyPr wrap="none" rtlCol="0">
            <a:spAutoFit/>
          </a:bodyPr>
          <a:lstStyle/>
          <a:p>
            <a:r>
              <a:rPr kumimoji="1" lang="en-US" altLang="ja-JP" dirty="0"/>
              <a:t>ChatGPT4o</a:t>
            </a:r>
            <a:r>
              <a:rPr kumimoji="1" lang="ja-JP" altLang="en-US" dirty="0"/>
              <a:t>にて生成</a:t>
            </a:r>
          </a:p>
        </p:txBody>
      </p:sp>
    </p:spTree>
    <p:extLst>
      <p:ext uri="{BB962C8B-B14F-4D97-AF65-F5344CB8AC3E}">
        <p14:creationId xmlns:p14="http://schemas.microsoft.com/office/powerpoint/2010/main" val="3325329973"/>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12003-B921-AB40-811E-0BFA8F37CFCB}"/>
              </a:ext>
            </a:extLst>
          </p:cNvPr>
          <p:cNvSpPr>
            <a:spLocks noGrp="1"/>
          </p:cNvSpPr>
          <p:nvPr>
            <p:ph type="title"/>
          </p:nvPr>
        </p:nvSpPr>
        <p:spPr/>
        <p:txBody>
          <a:bodyPr>
            <a:normAutofit/>
          </a:bodyPr>
          <a:lstStyle/>
          <a:p>
            <a:r>
              <a:rPr kumimoji="1" lang="ja-JP" altLang="en-US" dirty="0"/>
              <a:t>滅びゆくエンジニアのために</a:t>
            </a:r>
          </a:p>
        </p:txBody>
      </p:sp>
      <p:sp>
        <p:nvSpPr>
          <p:cNvPr id="3" name="コンテンツ プレースホルダー 2">
            <a:extLst>
              <a:ext uri="{FF2B5EF4-FFF2-40B4-BE49-F238E27FC236}">
                <a16:creationId xmlns:a16="http://schemas.microsoft.com/office/drawing/2014/main" id="{9DDDCDD3-70B4-DECB-A726-94B6A53603AF}"/>
              </a:ext>
            </a:extLst>
          </p:cNvPr>
          <p:cNvSpPr>
            <a:spLocks noGrp="1"/>
          </p:cNvSpPr>
          <p:nvPr>
            <p:ph idx="1"/>
          </p:nvPr>
        </p:nvSpPr>
        <p:spPr>
          <a:xfrm>
            <a:off x="1251678" y="1632857"/>
            <a:ext cx="10178322" cy="5050972"/>
          </a:xfrm>
        </p:spPr>
        <p:txBody>
          <a:bodyPr>
            <a:normAutofit fontScale="77500" lnSpcReduction="20000"/>
          </a:bodyPr>
          <a:lstStyle/>
          <a:p>
            <a:pPr>
              <a:lnSpc>
                <a:spcPct val="160000"/>
              </a:lnSpc>
            </a:pPr>
            <a:r>
              <a:rPr kumimoji="1" lang="en-US" altLang="ja-JP" sz="2400" dirty="0"/>
              <a:t>AI</a:t>
            </a:r>
            <a:r>
              <a:rPr kumimoji="1" lang="ja-JP" altLang="en-US" sz="2400" dirty="0"/>
              <a:t>の歴史と</a:t>
            </a:r>
            <a:r>
              <a:rPr kumimoji="1" lang="en-US" altLang="ja-JP" sz="2400" dirty="0"/>
              <a:t>LLM</a:t>
            </a:r>
          </a:p>
          <a:p>
            <a:pPr lvl="1">
              <a:lnSpc>
                <a:spcPct val="160000"/>
              </a:lnSpc>
            </a:pPr>
            <a:r>
              <a:rPr kumimoji="1" lang="en-US" altLang="ja-JP" sz="2200" dirty="0"/>
              <a:t>AI</a:t>
            </a:r>
            <a:r>
              <a:rPr lang="ja-JP" altLang="en-US" sz="2200" dirty="0"/>
              <a:t>発祥から現代まで</a:t>
            </a:r>
            <a:endParaRPr kumimoji="1" lang="en-US" altLang="ja-JP" sz="2200" dirty="0"/>
          </a:p>
          <a:p>
            <a:pPr>
              <a:lnSpc>
                <a:spcPct val="160000"/>
              </a:lnSpc>
            </a:pPr>
            <a:r>
              <a:rPr kumimoji="1" lang="en-US" altLang="ja-JP" sz="2400" dirty="0"/>
              <a:t>LLM</a:t>
            </a:r>
            <a:r>
              <a:rPr lang="ja-JP" altLang="en-US" sz="2400" dirty="0"/>
              <a:t>の原理を知ろう</a:t>
            </a:r>
            <a:endParaRPr lang="en-US" altLang="ja-JP" sz="2400" dirty="0"/>
          </a:p>
          <a:p>
            <a:pPr lvl="1">
              <a:lnSpc>
                <a:spcPct val="160000"/>
              </a:lnSpc>
            </a:pPr>
            <a:r>
              <a:rPr kumimoji="1" lang="ja-JP" altLang="en-US" sz="2000" dirty="0"/>
              <a:t>学習と推論の仕組み</a:t>
            </a:r>
            <a:endParaRPr kumimoji="1" lang="en-US" altLang="ja-JP" sz="2000" dirty="0"/>
          </a:p>
          <a:p>
            <a:pPr lvl="1">
              <a:lnSpc>
                <a:spcPct val="160000"/>
              </a:lnSpc>
            </a:pPr>
            <a:r>
              <a:rPr kumimoji="1" lang="ja-JP" altLang="en-US" sz="2000" dirty="0"/>
              <a:t>なぜ画期的な性能がでたのか？</a:t>
            </a:r>
            <a:endParaRPr kumimoji="1" lang="en-US" altLang="ja-JP" sz="2000" dirty="0"/>
          </a:p>
          <a:p>
            <a:pPr>
              <a:lnSpc>
                <a:spcPct val="160000"/>
              </a:lnSpc>
            </a:pPr>
            <a:r>
              <a:rPr lang="en-US" altLang="ja-JP" sz="2400" dirty="0"/>
              <a:t>LLM</a:t>
            </a:r>
            <a:r>
              <a:rPr lang="ja-JP" altLang="en-US" sz="2400" dirty="0"/>
              <a:t>についての素朴な疑問</a:t>
            </a:r>
            <a:endParaRPr lang="en-US" altLang="ja-JP" sz="2400" dirty="0"/>
          </a:p>
          <a:p>
            <a:pPr lvl="1">
              <a:lnSpc>
                <a:spcPct val="160000"/>
              </a:lnSpc>
            </a:pPr>
            <a:r>
              <a:rPr lang="ja-JP" altLang="en-US" sz="2200" dirty="0"/>
              <a:t>なぜ言語モデル？</a:t>
            </a:r>
            <a:endParaRPr lang="en-US" altLang="ja-JP" sz="2200" dirty="0"/>
          </a:p>
          <a:p>
            <a:pPr lvl="1">
              <a:lnSpc>
                <a:spcPct val="160000"/>
              </a:lnSpc>
            </a:pPr>
            <a:r>
              <a:rPr kumimoji="1" lang="ja-JP" altLang="en-US" sz="2000" dirty="0"/>
              <a:t>自我や感情はないの？</a:t>
            </a:r>
            <a:endParaRPr kumimoji="1" lang="en-US" altLang="ja-JP" sz="2000" dirty="0"/>
          </a:p>
          <a:p>
            <a:pPr lvl="1">
              <a:lnSpc>
                <a:spcPct val="160000"/>
              </a:lnSpc>
            </a:pPr>
            <a:r>
              <a:rPr lang="ja-JP" altLang="en-US" sz="2000" dirty="0"/>
              <a:t>人間に反抗的にならないの？</a:t>
            </a:r>
            <a:endParaRPr lang="en-US" altLang="ja-JP" sz="2000" dirty="0"/>
          </a:p>
          <a:p>
            <a:pPr>
              <a:lnSpc>
                <a:spcPct val="160000"/>
              </a:lnSpc>
            </a:pPr>
            <a:r>
              <a:rPr kumimoji="1" lang="en-US" altLang="ja-JP" sz="2400" dirty="0"/>
              <a:t>LLM</a:t>
            </a:r>
            <a:r>
              <a:rPr kumimoji="1" lang="ja-JP" altLang="en-US" sz="2400" dirty="0"/>
              <a:t>と</a:t>
            </a:r>
            <a:r>
              <a:rPr kumimoji="1" lang="en-US" altLang="ja-JP" sz="2400" dirty="0"/>
              <a:t>AI</a:t>
            </a:r>
            <a:r>
              <a:rPr kumimoji="1" lang="ja-JP" altLang="en-US" sz="2400" dirty="0"/>
              <a:t>の将来について</a:t>
            </a:r>
            <a:endParaRPr kumimoji="1" lang="en-US" altLang="ja-JP" sz="2400" dirty="0"/>
          </a:p>
          <a:p>
            <a:pPr lvl="1">
              <a:lnSpc>
                <a:spcPct val="160000"/>
              </a:lnSpc>
            </a:pPr>
            <a:r>
              <a:rPr lang="ja-JP" altLang="en-US" sz="2000" dirty="0"/>
              <a:t>どうすれば生き残れるか？</a:t>
            </a:r>
            <a:endParaRPr kumimoji="1" lang="ja-JP" altLang="en-US" sz="2000" dirty="0"/>
          </a:p>
        </p:txBody>
      </p:sp>
      <p:pic>
        <p:nvPicPr>
          <p:cNvPr id="6" name="図 5">
            <a:extLst>
              <a:ext uri="{FF2B5EF4-FFF2-40B4-BE49-F238E27FC236}">
                <a16:creationId xmlns:a16="http://schemas.microsoft.com/office/drawing/2014/main" id="{D917C3D5-6F70-5FC2-0DD1-92F939EB3FF4}"/>
              </a:ext>
            </a:extLst>
          </p:cNvPr>
          <p:cNvPicPr>
            <a:picLocks noChangeAspect="1"/>
          </p:cNvPicPr>
          <p:nvPr/>
        </p:nvPicPr>
        <p:blipFill>
          <a:blip r:embed="rId2"/>
          <a:stretch>
            <a:fillRect/>
          </a:stretch>
        </p:blipFill>
        <p:spPr>
          <a:xfrm>
            <a:off x="6148251" y="1538391"/>
            <a:ext cx="4792071" cy="4792071"/>
          </a:xfrm>
          <a:prstGeom prst="rect">
            <a:avLst/>
          </a:prstGeom>
        </p:spPr>
      </p:pic>
      <p:sp>
        <p:nvSpPr>
          <p:cNvPr id="7" name="テキスト ボックス 6">
            <a:extLst>
              <a:ext uri="{FF2B5EF4-FFF2-40B4-BE49-F238E27FC236}">
                <a16:creationId xmlns:a16="http://schemas.microsoft.com/office/drawing/2014/main" id="{85C0B10F-0E1C-92FD-F6A6-15FBF20FA6E1}"/>
              </a:ext>
            </a:extLst>
          </p:cNvPr>
          <p:cNvSpPr txBox="1"/>
          <p:nvPr/>
        </p:nvSpPr>
        <p:spPr>
          <a:xfrm>
            <a:off x="6096000" y="6352105"/>
            <a:ext cx="4886274" cy="369332"/>
          </a:xfrm>
          <a:prstGeom prst="rect">
            <a:avLst/>
          </a:prstGeom>
          <a:noFill/>
        </p:spPr>
        <p:txBody>
          <a:bodyPr wrap="none" rtlCol="0">
            <a:spAutoFit/>
          </a:bodyPr>
          <a:lstStyle/>
          <a:p>
            <a:r>
              <a:rPr kumimoji="1" lang="ja-JP" altLang="en-US" dirty="0"/>
              <a:t>「近未来のエンジニア」</a:t>
            </a:r>
            <a:r>
              <a:rPr kumimoji="1" lang="en-US" altLang="ja-JP" dirty="0"/>
              <a:t>ChatGPT4o</a:t>
            </a:r>
            <a:r>
              <a:rPr kumimoji="1" lang="ja-JP" altLang="en-US" dirty="0"/>
              <a:t>にて生成</a:t>
            </a:r>
          </a:p>
        </p:txBody>
      </p:sp>
    </p:spTree>
    <p:extLst>
      <p:ext uri="{BB962C8B-B14F-4D97-AF65-F5344CB8AC3E}">
        <p14:creationId xmlns:p14="http://schemas.microsoft.com/office/powerpoint/2010/main" val="2162670840"/>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星: 24 pt 21">
            <a:extLst>
              <a:ext uri="{FF2B5EF4-FFF2-40B4-BE49-F238E27FC236}">
                <a16:creationId xmlns:a16="http://schemas.microsoft.com/office/drawing/2014/main" id="{3A88025E-706E-8550-CC1B-2AEF6FF36042}"/>
              </a:ext>
            </a:extLst>
          </p:cNvPr>
          <p:cNvSpPr/>
          <p:nvPr/>
        </p:nvSpPr>
        <p:spPr>
          <a:xfrm>
            <a:off x="4668376" y="896105"/>
            <a:ext cx="1373794" cy="746502"/>
          </a:xfrm>
          <a:prstGeom prst="star24">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100" b="1" dirty="0">
                <a:solidFill>
                  <a:srgbClr val="FFFF00"/>
                </a:solidFill>
              </a:rPr>
              <a:t>マイクロ</a:t>
            </a:r>
            <a:endParaRPr kumimoji="1" lang="en-US" altLang="ja-JP" sz="1100" b="1" dirty="0">
              <a:solidFill>
                <a:srgbClr val="FFFF00"/>
              </a:solidFill>
            </a:endParaRPr>
          </a:p>
          <a:p>
            <a:pPr algn="ctr"/>
            <a:r>
              <a:rPr kumimoji="1" lang="ja-JP" altLang="en-US" sz="1100" b="1" dirty="0">
                <a:solidFill>
                  <a:srgbClr val="FFFF00"/>
                </a:solidFill>
              </a:rPr>
              <a:t>プロセッサ</a:t>
            </a:r>
          </a:p>
        </p:txBody>
      </p:sp>
      <p:sp>
        <p:nvSpPr>
          <p:cNvPr id="20" name="星: 24 pt 19">
            <a:extLst>
              <a:ext uri="{FF2B5EF4-FFF2-40B4-BE49-F238E27FC236}">
                <a16:creationId xmlns:a16="http://schemas.microsoft.com/office/drawing/2014/main" id="{0E5704E3-F530-2195-5A16-F88265CC7D57}"/>
              </a:ext>
            </a:extLst>
          </p:cNvPr>
          <p:cNvSpPr/>
          <p:nvPr/>
        </p:nvSpPr>
        <p:spPr>
          <a:xfrm>
            <a:off x="8254567" y="869501"/>
            <a:ext cx="1373794" cy="777948"/>
          </a:xfrm>
          <a:prstGeom prst="star24">
            <a:avLst>
              <a:gd name="adj" fmla="val 39765"/>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b="1" dirty="0">
                <a:solidFill>
                  <a:srgbClr val="FFFF00"/>
                </a:solidFill>
              </a:rPr>
              <a:t>深層学習</a:t>
            </a:r>
            <a:endParaRPr kumimoji="1" lang="en-US" altLang="ja-JP" sz="1200" b="1" dirty="0">
              <a:solidFill>
                <a:srgbClr val="FFFF00"/>
              </a:solidFill>
            </a:endParaRPr>
          </a:p>
          <a:p>
            <a:pPr algn="ctr"/>
            <a:r>
              <a:rPr kumimoji="1" lang="en-US" altLang="ja-JP" sz="900" b="1" dirty="0" err="1">
                <a:solidFill>
                  <a:srgbClr val="FFFF00"/>
                </a:solidFill>
              </a:rPr>
              <a:t>DeepLearning</a:t>
            </a:r>
            <a:endParaRPr kumimoji="1" lang="ja-JP" altLang="en-US" sz="900" b="1" dirty="0">
              <a:solidFill>
                <a:srgbClr val="FFFF00"/>
              </a:solidFill>
            </a:endParaRPr>
          </a:p>
        </p:txBody>
      </p:sp>
      <p:sp>
        <p:nvSpPr>
          <p:cNvPr id="2" name="タイトル 1">
            <a:extLst>
              <a:ext uri="{FF2B5EF4-FFF2-40B4-BE49-F238E27FC236}">
                <a16:creationId xmlns:a16="http://schemas.microsoft.com/office/drawing/2014/main" id="{0D99840F-F7CF-105D-1DA9-5C4ACE388947}"/>
              </a:ext>
            </a:extLst>
          </p:cNvPr>
          <p:cNvSpPr>
            <a:spLocks noGrp="1"/>
          </p:cNvSpPr>
          <p:nvPr>
            <p:ph type="title"/>
          </p:nvPr>
        </p:nvSpPr>
        <p:spPr>
          <a:xfrm>
            <a:off x="1251678" y="382385"/>
            <a:ext cx="10178322" cy="961332"/>
          </a:xfrm>
        </p:spPr>
        <p:txBody>
          <a:bodyPr/>
          <a:lstStyle/>
          <a:p>
            <a:r>
              <a:rPr kumimoji="1" lang="en-US" altLang="ja-JP" dirty="0"/>
              <a:t>AI</a:t>
            </a:r>
            <a:r>
              <a:rPr kumimoji="1" lang="ja-JP" altLang="en-US" dirty="0"/>
              <a:t>の歴史と</a:t>
            </a:r>
            <a:r>
              <a:rPr kumimoji="1" lang="en-US" altLang="ja-JP" dirty="0"/>
              <a:t>LLM</a:t>
            </a:r>
            <a:endParaRPr kumimoji="1" lang="ja-JP" altLang="en-US" dirty="0"/>
          </a:p>
        </p:txBody>
      </p:sp>
      <p:sp>
        <p:nvSpPr>
          <p:cNvPr id="3" name="コンテンツ プレースホルダー 2">
            <a:extLst>
              <a:ext uri="{FF2B5EF4-FFF2-40B4-BE49-F238E27FC236}">
                <a16:creationId xmlns:a16="http://schemas.microsoft.com/office/drawing/2014/main" id="{0B5C3D01-4DDB-0CC8-3894-04E1CF037A8B}"/>
              </a:ext>
            </a:extLst>
          </p:cNvPr>
          <p:cNvSpPr>
            <a:spLocks noGrp="1"/>
          </p:cNvSpPr>
          <p:nvPr>
            <p:ph idx="1"/>
          </p:nvPr>
        </p:nvSpPr>
        <p:spPr>
          <a:xfrm>
            <a:off x="980388" y="2703552"/>
            <a:ext cx="10897385" cy="4027188"/>
          </a:xfr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72000" tIns="144000" rIns="72000" bIns="108000">
            <a:normAutofit fontScale="85000" lnSpcReduction="20000"/>
          </a:bodyPr>
          <a:lstStyle/>
          <a:p>
            <a:r>
              <a:rPr kumimoji="1" lang="en-US" altLang="ja-JP" dirty="0"/>
              <a:t>AI</a:t>
            </a:r>
            <a:r>
              <a:rPr kumimoji="1" lang="ja-JP" altLang="en-US" dirty="0"/>
              <a:t>（</a:t>
            </a:r>
            <a:r>
              <a:rPr kumimoji="1" lang="en-US" altLang="ja-JP" dirty="0"/>
              <a:t>Artificial</a:t>
            </a:r>
            <a:r>
              <a:rPr kumimoji="1" lang="ja-JP" altLang="en-US" dirty="0"/>
              <a:t> </a:t>
            </a:r>
            <a:r>
              <a:rPr kumimoji="1" lang="en-US" altLang="ja-JP" dirty="0"/>
              <a:t>Intelligence</a:t>
            </a:r>
            <a:r>
              <a:rPr kumimoji="1" lang="ja-JP" altLang="en-US" dirty="0"/>
              <a:t>）</a:t>
            </a:r>
            <a:r>
              <a:rPr lang="ja-JP" altLang="en-US" dirty="0"/>
              <a:t>という言葉ができたのは</a:t>
            </a:r>
            <a:r>
              <a:rPr lang="en-US" altLang="ja-JP" dirty="0"/>
              <a:t>1956</a:t>
            </a:r>
            <a:r>
              <a:rPr lang="ja-JP" altLang="en-US" dirty="0"/>
              <a:t>年のダートマス会議</a:t>
            </a:r>
            <a:endParaRPr lang="en-US" altLang="ja-JP" dirty="0"/>
          </a:p>
          <a:p>
            <a:pPr lvl="1"/>
            <a:r>
              <a:rPr lang="ja-JP" altLang="en-US" dirty="0"/>
              <a:t>チェスの思考、迷路の脱出などのプログラムが実現</a:t>
            </a:r>
            <a:endParaRPr lang="en-US" altLang="ja-JP" dirty="0"/>
          </a:p>
          <a:p>
            <a:pPr lvl="2"/>
            <a:r>
              <a:rPr lang="ja-JP" altLang="en-US" dirty="0"/>
              <a:t>自然言語処理、ニューラルネットワークといった言葉や</a:t>
            </a:r>
            <a:r>
              <a:rPr lang="en-US" altLang="ja-JP" dirty="0"/>
              <a:t>CNN</a:t>
            </a:r>
            <a:r>
              <a:rPr lang="ja-JP" altLang="en-US" dirty="0"/>
              <a:t>（</a:t>
            </a:r>
            <a:r>
              <a:rPr lang="en-US" altLang="ja-JP" dirty="0"/>
              <a:t>Convolutional Neural Network</a:t>
            </a:r>
            <a:r>
              <a:rPr lang="ja-JP" altLang="en-US" dirty="0"/>
              <a:t>）のアルゴリズムもこの頃に登場する</a:t>
            </a:r>
            <a:endParaRPr lang="en-US" altLang="ja-JP" dirty="0"/>
          </a:p>
          <a:p>
            <a:r>
              <a:rPr kumimoji="1" lang="ja-JP" altLang="en-US" dirty="0"/>
              <a:t>人間の知能に迫る</a:t>
            </a:r>
            <a:r>
              <a:rPr kumimoji="1" lang="en-US" altLang="ja-JP" dirty="0"/>
              <a:t>AI</a:t>
            </a:r>
            <a:r>
              <a:rPr kumimoji="1" lang="ja-JP" altLang="en-US" dirty="0"/>
              <a:t>を作ろうとするが</a:t>
            </a:r>
            <a:r>
              <a:rPr kumimoji="1" lang="en-US" altLang="ja-JP" dirty="0"/>
              <a:t>…</a:t>
            </a:r>
          </a:p>
          <a:p>
            <a:pPr lvl="1"/>
            <a:r>
              <a:rPr lang="ja-JP" altLang="en-US" dirty="0"/>
              <a:t>天才科学者が集まって</a:t>
            </a:r>
            <a:r>
              <a:rPr lang="en-US" altLang="ja-JP" dirty="0"/>
              <a:t>2</a:t>
            </a:r>
            <a:r>
              <a:rPr lang="ja-JP" altLang="en-US" dirty="0"/>
              <a:t>カ月ほど頑張ったが、まったく目途がたたずに頓挫</a:t>
            </a:r>
            <a:endParaRPr lang="en-US" altLang="ja-JP" dirty="0"/>
          </a:p>
          <a:p>
            <a:pPr lvl="2"/>
            <a:r>
              <a:rPr lang="ja-JP" altLang="en-US" dirty="0"/>
              <a:t>それが実現するのは</a:t>
            </a:r>
            <a:r>
              <a:rPr lang="en-US" altLang="ja-JP" dirty="0"/>
              <a:t>70</a:t>
            </a:r>
            <a:r>
              <a:rPr lang="ja-JP" altLang="en-US" dirty="0"/>
              <a:t>年後</a:t>
            </a:r>
            <a:endParaRPr kumimoji="1" lang="en-US" altLang="ja-JP" dirty="0"/>
          </a:p>
          <a:p>
            <a:r>
              <a:rPr kumimoji="1" lang="en-US" altLang="ja-JP" dirty="0"/>
              <a:t>1980</a:t>
            </a:r>
            <a:r>
              <a:rPr kumimoji="1" lang="ja-JP" altLang="en-US" dirty="0"/>
              <a:t>年代、マイクロプロセッサの登場で第</a:t>
            </a:r>
            <a:r>
              <a:rPr kumimoji="1" lang="en-US" altLang="ja-JP" dirty="0"/>
              <a:t>2</a:t>
            </a:r>
            <a:r>
              <a:rPr kumimoji="1" lang="ja-JP" altLang="en-US" dirty="0"/>
              <a:t>次</a:t>
            </a:r>
            <a:r>
              <a:rPr kumimoji="1" lang="en-US" altLang="ja-JP" dirty="0"/>
              <a:t>AI</a:t>
            </a:r>
            <a:r>
              <a:rPr kumimoji="1" lang="ja-JP" altLang="en-US" dirty="0"/>
              <a:t>ブーム</a:t>
            </a:r>
            <a:endParaRPr kumimoji="1" lang="en-US" altLang="ja-JP" dirty="0"/>
          </a:p>
          <a:p>
            <a:pPr lvl="1"/>
            <a:r>
              <a:rPr kumimoji="1" lang="en-US" altLang="ja-JP" dirty="0"/>
              <a:t>AI</a:t>
            </a:r>
            <a:r>
              <a:rPr lang="ja-JP" altLang="en-US" dirty="0"/>
              <a:t>を搭載したゲームが登場、会話型恋愛アドベンチャー </a:t>
            </a:r>
            <a:r>
              <a:rPr lang="en-US" altLang="ja-JP" dirty="0"/>
              <a:t>Emmy</a:t>
            </a:r>
            <a:r>
              <a:rPr lang="ja-JP" altLang="en-US" dirty="0"/>
              <a:t>、シミュレーションゲーム大戦略など</a:t>
            </a:r>
            <a:endParaRPr lang="en-US" altLang="ja-JP" dirty="0"/>
          </a:p>
          <a:p>
            <a:pPr lvl="1"/>
            <a:r>
              <a:rPr kumimoji="1" lang="ja-JP" altLang="en-US" dirty="0"/>
              <a:t>オセロでは人間を凌駕する（森田オセロなど）</a:t>
            </a:r>
            <a:endParaRPr kumimoji="1" lang="en-US" altLang="ja-JP" dirty="0"/>
          </a:p>
          <a:p>
            <a:pPr lvl="2"/>
            <a:r>
              <a:rPr lang="ja-JP" altLang="en-US" dirty="0"/>
              <a:t>ゲームの思考</a:t>
            </a:r>
            <a:r>
              <a:rPr lang="en-US" altLang="ja-JP" dirty="0"/>
              <a:t>AI</a:t>
            </a:r>
            <a:r>
              <a:rPr lang="ja-JP" altLang="en-US" dirty="0"/>
              <a:t>として定着するが、囲碁や将棋ではプロ棋士には歯が立たず、</a:t>
            </a:r>
            <a:r>
              <a:rPr lang="en-US" altLang="ja-JP" dirty="0"/>
              <a:t>AI</a:t>
            </a:r>
            <a:r>
              <a:rPr lang="ja-JP" altLang="en-US" dirty="0"/>
              <a:t>が名人を超えるのは不可能とも言われた</a:t>
            </a:r>
            <a:endParaRPr lang="en-US" altLang="ja-JP" dirty="0"/>
          </a:p>
          <a:p>
            <a:r>
              <a:rPr lang="ja-JP" altLang="en-US" dirty="0"/>
              <a:t>長い冬の時代を経て、</a:t>
            </a:r>
            <a:r>
              <a:rPr lang="en-US" altLang="ja-JP" dirty="0"/>
              <a:t>2016</a:t>
            </a:r>
            <a:r>
              <a:rPr lang="ja-JP" altLang="en-US" dirty="0"/>
              <a:t>年ごろに深層学習が脚光を浴びる、第３次</a:t>
            </a:r>
            <a:r>
              <a:rPr lang="en-US" altLang="ja-JP" dirty="0"/>
              <a:t>AI</a:t>
            </a:r>
            <a:r>
              <a:rPr lang="ja-JP" altLang="en-US" dirty="0"/>
              <a:t>ブーム到来</a:t>
            </a:r>
            <a:endParaRPr lang="en-US" altLang="ja-JP" dirty="0"/>
          </a:p>
          <a:p>
            <a:pPr lvl="1"/>
            <a:r>
              <a:rPr lang="ja-JP" altLang="en-US" dirty="0"/>
              <a:t>その後、新しい発明や発見により、飛躍的に</a:t>
            </a:r>
            <a:r>
              <a:rPr lang="en-US" altLang="ja-JP" dirty="0"/>
              <a:t>AI</a:t>
            </a:r>
            <a:r>
              <a:rPr lang="ja-JP" altLang="en-US" dirty="0"/>
              <a:t>の性能が上がる　← </a:t>
            </a:r>
            <a:r>
              <a:rPr lang="ja-JP" altLang="en-US" b="1" dirty="0">
                <a:solidFill>
                  <a:srgbClr val="FF0000"/>
                </a:solidFill>
              </a:rPr>
              <a:t>イマココ</a:t>
            </a:r>
            <a:endParaRPr kumimoji="1" lang="ja-JP" altLang="en-US" dirty="0"/>
          </a:p>
        </p:txBody>
      </p:sp>
      <p:sp>
        <p:nvSpPr>
          <p:cNvPr id="4" name="正方形/長方形 3">
            <a:extLst>
              <a:ext uri="{FF2B5EF4-FFF2-40B4-BE49-F238E27FC236}">
                <a16:creationId xmlns:a16="http://schemas.microsoft.com/office/drawing/2014/main" id="{FFC77973-B982-BC99-861F-F2465CEAAA5B}"/>
              </a:ext>
            </a:extLst>
          </p:cNvPr>
          <p:cNvSpPr/>
          <p:nvPr/>
        </p:nvSpPr>
        <p:spPr>
          <a:xfrm>
            <a:off x="1213647" y="1772079"/>
            <a:ext cx="1755975" cy="305776"/>
          </a:xfrm>
          <a:prstGeom prst="rect">
            <a:avLst/>
          </a:prstGeom>
        </p:spPr>
        <p:style>
          <a:lnRef idx="0">
            <a:schemeClr val="accent6"/>
          </a:lnRef>
          <a:fillRef idx="3">
            <a:schemeClr val="accent6"/>
          </a:fillRef>
          <a:effectRef idx="3">
            <a:schemeClr val="accent6"/>
          </a:effectRef>
          <a:fontRef idx="minor">
            <a:schemeClr val="lt1"/>
          </a:fontRef>
        </p:style>
        <p:txBody>
          <a:bodyPr bIns="0" rtlCol="0" anchor="ctr"/>
          <a:lstStyle/>
          <a:p>
            <a:pPr algn="ctr"/>
            <a:r>
              <a:rPr kumimoji="1" lang="ja-JP" altLang="en-US" dirty="0"/>
              <a:t>第</a:t>
            </a:r>
            <a:r>
              <a:rPr kumimoji="1" lang="en-US" altLang="ja-JP" dirty="0"/>
              <a:t>1</a:t>
            </a:r>
            <a:r>
              <a:rPr kumimoji="1" lang="ja-JP" altLang="en-US" dirty="0"/>
              <a:t>次</a:t>
            </a:r>
            <a:r>
              <a:rPr kumimoji="1" lang="en-US" altLang="ja-JP" dirty="0"/>
              <a:t>AI</a:t>
            </a:r>
            <a:r>
              <a:rPr kumimoji="1" lang="ja-JP" altLang="en-US" dirty="0"/>
              <a:t>ブーム</a:t>
            </a:r>
          </a:p>
        </p:txBody>
      </p:sp>
      <p:sp>
        <p:nvSpPr>
          <p:cNvPr id="5" name="正方形/長方形 4">
            <a:extLst>
              <a:ext uri="{FF2B5EF4-FFF2-40B4-BE49-F238E27FC236}">
                <a16:creationId xmlns:a16="http://schemas.microsoft.com/office/drawing/2014/main" id="{7A0D2882-0104-0BA4-9D18-65D3F52B1B46}"/>
              </a:ext>
            </a:extLst>
          </p:cNvPr>
          <p:cNvSpPr/>
          <p:nvPr/>
        </p:nvSpPr>
        <p:spPr>
          <a:xfrm>
            <a:off x="2969622" y="1772079"/>
            <a:ext cx="2202110" cy="305776"/>
          </a:xfrm>
          <a:prstGeom prst="rect">
            <a:avLst/>
          </a:prstGeom>
        </p:spPr>
        <p:style>
          <a:lnRef idx="0">
            <a:schemeClr val="accent3"/>
          </a:lnRef>
          <a:fillRef idx="3">
            <a:schemeClr val="accent3"/>
          </a:fillRef>
          <a:effectRef idx="3">
            <a:schemeClr val="accent3"/>
          </a:effectRef>
          <a:fontRef idx="minor">
            <a:schemeClr val="lt1"/>
          </a:fontRef>
        </p:style>
        <p:txBody>
          <a:bodyPr bIns="0" rtlCol="0" anchor="ctr"/>
          <a:lstStyle/>
          <a:p>
            <a:pPr algn="ctr"/>
            <a:r>
              <a:rPr kumimoji="1" lang="ja-JP" altLang="en-US" dirty="0"/>
              <a:t>冬の時代</a:t>
            </a:r>
          </a:p>
        </p:txBody>
      </p:sp>
      <p:sp>
        <p:nvSpPr>
          <p:cNvPr id="6" name="正方形/長方形 5">
            <a:extLst>
              <a:ext uri="{FF2B5EF4-FFF2-40B4-BE49-F238E27FC236}">
                <a16:creationId xmlns:a16="http://schemas.microsoft.com/office/drawing/2014/main" id="{4C090907-9AF3-E3C7-EF59-B528A63911EC}"/>
              </a:ext>
            </a:extLst>
          </p:cNvPr>
          <p:cNvSpPr/>
          <p:nvPr/>
        </p:nvSpPr>
        <p:spPr>
          <a:xfrm>
            <a:off x="5171732" y="1772079"/>
            <a:ext cx="1697332" cy="305776"/>
          </a:xfrm>
          <a:prstGeom prst="rect">
            <a:avLst/>
          </a:prstGeom>
        </p:spPr>
        <p:style>
          <a:lnRef idx="0">
            <a:schemeClr val="accent5"/>
          </a:lnRef>
          <a:fillRef idx="3">
            <a:schemeClr val="accent5"/>
          </a:fillRef>
          <a:effectRef idx="3">
            <a:schemeClr val="accent5"/>
          </a:effectRef>
          <a:fontRef idx="minor">
            <a:schemeClr val="lt1"/>
          </a:fontRef>
        </p:style>
        <p:txBody>
          <a:bodyPr bIns="0" rtlCol="0" anchor="ctr"/>
          <a:lstStyle/>
          <a:p>
            <a:pPr algn="ctr"/>
            <a:r>
              <a:rPr kumimoji="1" lang="ja-JP" altLang="en-US" dirty="0"/>
              <a:t>第</a:t>
            </a:r>
            <a:r>
              <a:rPr kumimoji="1" lang="en-US" altLang="ja-JP" dirty="0"/>
              <a:t>2</a:t>
            </a:r>
            <a:r>
              <a:rPr kumimoji="1" lang="ja-JP" altLang="en-US" dirty="0"/>
              <a:t>次</a:t>
            </a:r>
            <a:r>
              <a:rPr kumimoji="1" lang="en-US" altLang="ja-JP" dirty="0"/>
              <a:t>AI</a:t>
            </a:r>
            <a:r>
              <a:rPr kumimoji="1" lang="ja-JP" altLang="en-US" dirty="0"/>
              <a:t>ブーム</a:t>
            </a:r>
          </a:p>
        </p:txBody>
      </p:sp>
      <p:sp>
        <p:nvSpPr>
          <p:cNvPr id="7" name="正方形/長方形 6">
            <a:extLst>
              <a:ext uri="{FF2B5EF4-FFF2-40B4-BE49-F238E27FC236}">
                <a16:creationId xmlns:a16="http://schemas.microsoft.com/office/drawing/2014/main" id="{EC75BC5F-8615-104D-F2E4-C331863F4E9A}"/>
              </a:ext>
            </a:extLst>
          </p:cNvPr>
          <p:cNvSpPr/>
          <p:nvPr/>
        </p:nvSpPr>
        <p:spPr>
          <a:xfrm>
            <a:off x="6869064" y="1772079"/>
            <a:ext cx="1878695" cy="305776"/>
          </a:xfrm>
          <a:prstGeom prst="rect">
            <a:avLst/>
          </a:prstGeom>
        </p:spPr>
        <p:style>
          <a:lnRef idx="0">
            <a:schemeClr val="accent3"/>
          </a:lnRef>
          <a:fillRef idx="3">
            <a:schemeClr val="accent3"/>
          </a:fillRef>
          <a:effectRef idx="3">
            <a:schemeClr val="accent3"/>
          </a:effectRef>
          <a:fontRef idx="minor">
            <a:schemeClr val="lt1"/>
          </a:fontRef>
        </p:style>
        <p:txBody>
          <a:bodyPr bIns="0" rtlCol="0" anchor="ctr"/>
          <a:lstStyle/>
          <a:p>
            <a:pPr algn="ctr"/>
            <a:r>
              <a:rPr kumimoji="1" lang="ja-JP" altLang="en-US" dirty="0"/>
              <a:t>冬の時代</a:t>
            </a:r>
          </a:p>
        </p:txBody>
      </p:sp>
      <p:sp>
        <p:nvSpPr>
          <p:cNvPr id="8" name="正方形/長方形 7">
            <a:extLst>
              <a:ext uri="{FF2B5EF4-FFF2-40B4-BE49-F238E27FC236}">
                <a16:creationId xmlns:a16="http://schemas.microsoft.com/office/drawing/2014/main" id="{E6268810-447D-6E66-8FD4-C16440832441}"/>
              </a:ext>
            </a:extLst>
          </p:cNvPr>
          <p:cNvSpPr/>
          <p:nvPr/>
        </p:nvSpPr>
        <p:spPr>
          <a:xfrm>
            <a:off x="8747759" y="1772079"/>
            <a:ext cx="2542904" cy="305776"/>
          </a:xfrm>
          <a:prstGeom prst="rect">
            <a:avLst/>
          </a:prstGeom>
        </p:spPr>
        <p:style>
          <a:lnRef idx="0">
            <a:schemeClr val="accent1"/>
          </a:lnRef>
          <a:fillRef idx="3">
            <a:schemeClr val="accent1"/>
          </a:fillRef>
          <a:effectRef idx="3">
            <a:schemeClr val="accent1"/>
          </a:effectRef>
          <a:fontRef idx="minor">
            <a:schemeClr val="lt1"/>
          </a:fontRef>
        </p:style>
        <p:txBody>
          <a:bodyPr bIns="0" rtlCol="0" anchor="ctr"/>
          <a:lstStyle/>
          <a:p>
            <a:pPr algn="ctr"/>
            <a:r>
              <a:rPr kumimoji="1" lang="ja-JP" altLang="en-US" dirty="0"/>
              <a:t>第</a:t>
            </a:r>
            <a:r>
              <a:rPr kumimoji="1" lang="en-US" altLang="ja-JP" dirty="0"/>
              <a:t>3</a:t>
            </a:r>
            <a:r>
              <a:rPr kumimoji="1" lang="ja-JP" altLang="en-US" dirty="0"/>
              <a:t>次</a:t>
            </a:r>
            <a:r>
              <a:rPr kumimoji="1" lang="en-US" altLang="ja-JP" dirty="0"/>
              <a:t>AI</a:t>
            </a:r>
            <a:r>
              <a:rPr kumimoji="1" lang="ja-JP" altLang="en-US" dirty="0"/>
              <a:t>ブーム</a:t>
            </a:r>
          </a:p>
        </p:txBody>
      </p:sp>
      <p:sp>
        <p:nvSpPr>
          <p:cNvPr id="9" name="テキスト ボックス 8">
            <a:extLst>
              <a:ext uri="{FF2B5EF4-FFF2-40B4-BE49-F238E27FC236}">
                <a16:creationId xmlns:a16="http://schemas.microsoft.com/office/drawing/2014/main" id="{6AAB2AF7-A54F-F8FE-E75B-187F7F4B17F9}"/>
              </a:ext>
            </a:extLst>
          </p:cNvPr>
          <p:cNvSpPr txBox="1"/>
          <p:nvPr/>
        </p:nvSpPr>
        <p:spPr>
          <a:xfrm>
            <a:off x="1062805" y="1483499"/>
            <a:ext cx="8866530" cy="369332"/>
          </a:xfrm>
          <a:prstGeom prst="rect">
            <a:avLst/>
          </a:prstGeom>
          <a:noFill/>
        </p:spPr>
        <p:txBody>
          <a:bodyPr wrap="none" rtlCol="0">
            <a:spAutoFit/>
          </a:bodyPr>
          <a:lstStyle/>
          <a:p>
            <a:r>
              <a:rPr kumimoji="1" lang="en-US" altLang="ja-JP" dirty="0"/>
              <a:t>1956 </a:t>
            </a:r>
            <a:r>
              <a:rPr kumimoji="1" lang="ja-JP" altLang="en-US" dirty="0"/>
              <a:t>～ </a:t>
            </a:r>
            <a:r>
              <a:rPr kumimoji="1" lang="en-US" altLang="ja-JP" dirty="0"/>
              <a:t>1962                                            1982 </a:t>
            </a:r>
            <a:r>
              <a:rPr kumimoji="1" lang="ja-JP" altLang="en-US" dirty="0"/>
              <a:t>～ </a:t>
            </a:r>
            <a:r>
              <a:rPr kumimoji="1" lang="en-US" altLang="ja-JP" dirty="0"/>
              <a:t>1990                                    2012 </a:t>
            </a:r>
            <a:r>
              <a:rPr kumimoji="1" lang="ja-JP" altLang="en-US" dirty="0"/>
              <a:t>～</a:t>
            </a:r>
          </a:p>
        </p:txBody>
      </p:sp>
      <p:sp>
        <p:nvSpPr>
          <p:cNvPr id="10" name="吹き出し: 四角形 9">
            <a:extLst>
              <a:ext uri="{FF2B5EF4-FFF2-40B4-BE49-F238E27FC236}">
                <a16:creationId xmlns:a16="http://schemas.microsoft.com/office/drawing/2014/main" id="{9D16B5DD-F192-A6E3-2144-583B51E16F73}"/>
              </a:ext>
            </a:extLst>
          </p:cNvPr>
          <p:cNvSpPr/>
          <p:nvPr/>
        </p:nvSpPr>
        <p:spPr>
          <a:xfrm>
            <a:off x="1133691" y="2141410"/>
            <a:ext cx="721235" cy="225025"/>
          </a:xfrm>
          <a:prstGeom prst="wedgeRectCallout">
            <a:avLst>
              <a:gd name="adj1" fmla="val -22377"/>
              <a:gd name="adj2" fmla="val -79605"/>
            </a:avLst>
          </a:prstGeom>
        </p:spPr>
        <p:style>
          <a:lnRef idx="2">
            <a:schemeClr val="dk1"/>
          </a:lnRef>
          <a:fillRef idx="1">
            <a:schemeClr val="lt1"/>
          </a:fillRef>
          <a:effectRef idx="0">
            <a:schemeClr val="dk1"/>
          </a:effectRef>
          <a:fontRef idx="minor">
            <a:schemeClr val="dk1"/>
          </a:fontRef>
        </p:style>
        <p:txBody>
          <a:bodyPr tIns="0" bIns="0" rtlCol="0" anchor="b"/>
          <a:lstStyle/>
          <a:p>
            <a:pPr algn="ctr"/>
            <a:r>
              <a:rPr kumimoji="1" lang="en-US" altLang="ja-JP" sz="1200" dirty="0"/>
              <a:t>AI</a:t>
            </a:r>
            <a:r>
              <a:rPr kumimoji="1" lang="ja-JP" altLang="en-US" sz="1200" dirty="0"/>
              <a:t>誕生</a:t>
            </a:r>
          </a:p>
        </p:txBody>
      </p:sp>
      <p:sp>
        <p:nvSpPr>
          <p:cNvPr id="11" name="吹き出し: 四角形 10">
            <a:extLst>
              <a:ext uri="{FF2B5EF4-FFF2-40B4-BE49-F238E27FC236}">
                <a16:creationId xmlns:a16="http://schemas.microsoft.com/office/drawing/2014/main" id="{493BB8F4-70F2-A5D3-BC8A-F6B93CE5E4F9}"/>
              </a:ext>
            </a:extLst>
          </p:cNvPr>
          <p:cNvSpPr/>
          <p:nvPr/>
        </p:nvSpPr>
        <p:spPr>
          <a:xfrm>
            <a:off x="1974069" y="2141409"/>
            <a:ext cx="799613" cy="225025"/>
          </a:xfrm>
          <a:prstGeom prst="wedgeRectCallout">
            <a:avLst>
              <a:gd name="adj1" fmla="val -22377"/>
              <a:gd name="adj2" fmla="val -79605"/>
            </a:avLst>
          </a:prstGeom>
        </p:spPr>
        <p:style>
          <a:lnRef idx="2">
            <a:schemeClr val="dk1"/>
          </a:lnRef>
          <a:fillRef idx="1">
            <a:schemeClr val="lt1"/>
          </a:fillRef>
          <a:effectRef idx="0">
            <a:schemeClr val="dk1"/>
          </a:effectRef>
          <a:fontRef idx="minor">
            <a:schemeClr val="dk1"/>
          </a:fontRef>
        </p:style>
        <p:txBody>
          <a:bodyPr tIns="0" bIns="0" rtlCol="0" anchor="b"/>
          <a:lstStyle/>
          <a:p>
            <a:pPr algn="ctr"/>
            <a:r>
              <a:rPr kumimoji="1" lang="en-US" altLang="ja-JP" sz="1200" dirty="0"/>
              <a:t>AI</a:t>
            </a:r>
            <a:r>
              <a:rPr kumimoji="1" lang="ja-JP" altLang="en-US" sz="1200" dirty="0"/>
              <a:t>チェス</a:t>
            </a:r>
          </a:p>
        </p:txBody>
      </p:sp>
      <p:sp>
        <p:nvSpPr>
          <p:cNvPr id="12" name="吹き出し: 四角形 11">
            <a:extLst>
              <a:ext uri="{FF2B5EF4-FFF2-40B4-BE49-F238E27FC236}">
                <a16:creationId xmlns:a16="http://schemas.microsoft.com/office/drawing/2014/main" id="{D29C283D-4523-770D-ABB5-A73097B76668}"/>
              </a:ext>
            </a:extLst>
          </p:cNvPr>
          <p:cNvSpPr/>
          <p:nvPr/>
        </p:nvSpPr>
        <p:spPr>
          <a:xfrm>
            <a:off x="1476103" y="2420910"/>
            <a:ext cx="1493519"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ニューラルネットワーク</a:t>
            </a:r>
          </a:p>
        </p:txBody>
      </p:sp>
      <p:sp>
        <p:nvSpPr>
          <p:cNvPr id="13" name="吹き出し: 四角形 12">
            <a:extLst>
              <a:ext uri="{FF2B5EF4-FFF2-40B4-BE49-F238E27FC236}">
                <a16:creationId xmlns:a16="http://schemas.microsoft.com/office/drawing/2014/main" id="{FC1D01C7-CB65-C041-C43C-63ABDD2B08E1}"/>
              </a:ext>
            </a:extLst>
          </p:cNvPr>
          <p:cNvSpPr/>
          <p:nvPr/>
        </p:nvSpPr>
        <p:spPr>
          <a:xfrm>
            <a:off x="5171732" y="2113846"/>
            <a:ext cx="663011"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会話型</a:t>
            </a:r>
            <a:r>
              <a:rPr kumimoji="1" lang="en-US" altLang="ja-JP" sz="1000" dirty="0"/>
              <a:t>AI</a:t>
            </a:r>
            <a:endParaRPr kumimoji="1" lang="ja-JP" altLang="en-US" sz="1000" dirty="0"/>
          </a:p>
        </p:txBody>
      </p:sp>
      <p:sp>
        <p:nvSpPr>
          <p:cNvPr id="14" name="吹き出し: 四角形 13">
            <a:extLst>
              <a:ext uri="{FF2B5EF4-FFF2-40B4-BE49-F238E27FC236}">
                <a16:creationId xmlns:a16="http://schemas.microsoft.com/office/drawing/2014/main" id="{6C7239B3-36BB-DF63-B8BE-9FB66A51189E}"/>
              </a:ext>
            </a:extLst>
          </p:cNvPr>
          <p:cNvSpPr/>
          <p:nvPr/>
        </p:nvSpPr>
        <p:spPr>
          <a:xfrm>
            <a:off x="5929378" y="2113846"/>
            <a:ext cx="663011"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思考ゲーム</a:t>
            </a:r>
          </a:p>
        </p:txBody>
      </p:sp>
      <p:sp>
        <p:nvSpPr>
          <p:cNvPr id="15" name="吹き出し: 四角形 14">
            <a:extLst>
              <a:ext uri="{FF2B5EF4-FFF2-40B4-BE49-F238E27FC236}">
                <a16:creationId xmlns:a16="http://schemas.microsoft.com/office/drawing/2014/main" id="{32E5AB52-7C2A-5A93-6645-E6BFFE1FA38D}"/>
              </a:ext>
            </a:extLst>
          </p:cNvPr>
          <p:cNvSpPr/>
          <p:nvPr/>
        </p:nvSpPr>
        <p:spPr>
          <a:xfrm>
            <a:off x="5277395" y="2366434"/>
            <a:ext cx="1424062"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AI</a:t>
            </a:r>
            <a:r>
              <a:rPr kumimoji="1" lang="ja-JP" altLang="en-US" sz="1000" dirty="0"/>
              <a:t>オセロが人間を超える</a:t>
            </a:r>
          </a:p>
        </p:txBody>
      </p:sp>
      <p:sp>
        <p:nvSpPr>
          <p:cNvPr id="16" name="吹き出し: 四角形 15">
            <a:extLst>
              <a:ext uri="{FF2B5EF4-FFF2-40B4-BE49-F238E27FC236}">
                <a16:creationId xmlns:a16="http://schemas.microsoft.com/office/drawing/2014/main" id="{2C2EB8D1-0FB4-D937-396D-7AC66D810B9B}"/>
              </a:ext>
            </a:extLst>
          </p:cNvPr>
          <p:cNvSpPr/>
          <p:nvPr/>
        </p:nvSpPr>
        <p:spPr>
          <a:xfrm>
            <a:off x="8216538" y="2170880"/>
            <a:ext cx="935011" cy="342481"/>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AI</a:t>
            </a:r>
            <a:r>
              <a:rPr kumimoji="1" lang="ja-JP" altLang="en-US" sz="1000" dirty="0"/>
              <a:t>囲碁や将棋が</a:t>
            </a:r>
            <a:endParaRPr kumimoji="1" lang="en-US" altLang="ja-JP" sz="1000" dirty="0"/>
          </a:p>
          <a:p>
            <a:pPr algn="ctr"/>
            <a:r>
              <a:rPr kumimoji="1" lang="ja-JP" altLang="en-US" sz="1000" dirty="0"/>
              <a:t>人間を超える</a:t>
            </a:r>
          </a:p>
        </p:txBody>
      </p:sp>
      <p:sp>
        <p:nvSpPr>
          <p:cNvPr id="17" name="吹き出し: 四角形 16">
            <a:extLst>
              <a:ext uri="{FF2B5EF4-FFF2-40B4-BE49-F238E27FC236}">
                <a16:creationId xmlns:a16="http://schemas.microsoft.com/office/drawing/2014/main" id="{95B17EC1-0A77-3B5C-F8E4-08D6DA971A82}"/>
              </a:ext>
            </a:extLst>
          </p:cNvPr>
          <p:cNvSpPr/>
          <p:nvPr/>
        </p:nvSpPr>
        <p:spPr>
          <a:xfrm>
            <a:off x="9801709" y="2420519"/>
            <a:ext cx="644434" cy="208212"/>
          </a:xfrm>
          <a:prstGeom prst="wedgeRectCallout">
            <a:avLst>
              <a:gd name="adj1" fmla="val -23998"/>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画像生成</a:t>
            </a:r>
          </a:p>
        </p:txBody>
      </p:sp>
      <p:sp>
        <p:nvSpPr>
          <p:cNvPr id="18" name="吹き出し: 四角形 17">
            <a:extLst>
              <a:ext uri="{FF2B5EF4-FFF2-40B4-BE49-F238E27FC236}">
                <a16:creationId xmlns:a16="http://schemas.microsoft.com/office/drawing/2014/main" id="{D8020C6D-C3F4-9D72-14BC-9DFF50BB80AF}"/>
              </a:ext>
            </a:extLst>
          </p:cNvPr>
          <p:cNvSpPr/>
          <p:nvPr/>
        </p:nvSpPr>
        <p:spPr>
          <a:xfrm>
            <a:off x="9205170" y="2172503"/>
            <a:ext cx="871067" cy="208212"/>
          </a:xfrm>
          <a:prstGeom prst="wedgeRectCallout">
            <a:avLst>
              <a:gd name="adj1" fmla="val -19761"/>
              <a:gd name="adj2" fmla="val -80731"/>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パターン認識</a:t>
            </a:r>
          </a:p>
        </p:txBody>
      </p:sp>
      <p:sp>
        <p:nvSpPr>
          <p:cNvPr id="19" name="吹き出し: 四角形 18">
            <a:extLst>
              <a:ext uri="{FF2B5EF4-FFF2-40B4-BE49-F238E27FC236}">
                <a16:creationId xmlns:a16="http://schemas.microsoft.com/office/drawing/2014/main" id="{84B75F83-EC66-3C76-A1F6-ED72249CF953}"/>
              </a:ext>
            </a:extLst>
          </p:cNvPr>
          <p:cNvSpPr/>
          <p:nvPr/>
        </p:nvSpPr>
        <p:spPr>
          <a:xfrm>
            <a:off x="10161327" y="2166216"/>
            <a:ext cx="87106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自動運転</a:t>
            </a:r>
          </a:p>
        </p:txBody>
      </p:sp>
      <p:sp>
        <p:nvSpPr>
          <p:cNvPr id="21" name="星: 24 pt 20">
            <a:extLst>
              <a:ext uri="{FF2B5EF4-FFF2-40B4-BE49-F238E27FC236}">
                <a16:creationId xmlns:a16="http://schemas.microsoft.com/office/drawing/2014/main" id="{72647C09-D6FC-8F23-E97F-22205FF2B753}"/>
              </a:ext>
            </a:extLst>
          </p:cNvPr>
          <p:cNvSpPr/>
          <p:nvPr/>
        </p:nvSpPr>
        <p:spPr>
          <a:xfrm>
            <a:off x="10060730" y="834926"/>
            <a:ext cx="1538848" cy="805568"/>
          </a:xfrm>
          <a:prstGeom prst="star24">
            <a:avLst>
              <a:gd name="adj" fmla="val 37928"/>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100" b="1" dirty="0">
                <a:solidFill>
                  <a:srgbClr val="FFFF00"/>
                </a:solidFill>
              </a:rPr>
              <a:t>大規模言語</a:t>
            </a:r>
            <a:endParaRPr kumimoji="1" lang="en-US" altLang="ja-JP" sz="1100" b="1" dirty="0">
              <a:solidFill>
                <a:srgbClr val="FFFF00"/>
              </a:solidFill>
            </a:endParaRPr>
          </a:p>
          <a:p>
            <a:pPr algn="ctr"/>
            <a:r>
              <a:rPr kumimoji="1" lang="ja-JP" altLang="en-US" sz="1100" b="1" dirty="0">
                <a:solidFill>
                  <a:srgbClr val="FFFF00"/>
                </a:solidFill>
              </a:rPr>
              <a:t>モデル</a:t>
            </a:r>
            <a:r>
              <a:rPr kumimoji="1" lang="en-US" altLang="ja-JP" sz="1100" b="1" dirty="0">
                <a:solidFill>
                  <a:srgbClr val="FFFF00"/>
                </a:solidFill>
              </a:rPr>
              <a:t>(LLM)</a:t>
            </a:r>
            <a:endParaRPr kumimoji="1" lang="ja-JP" altLang="en-US" sz="1100" b="1" dirty="0">
              <a:solidFill>
                <a:srgbClr val="FFFF00"/>
              </a:solidFill>
            </a:endParaRPr>
          </a:p>
        </p:txBody>
      </p:sp>
      <p:sp>
        <p:nvSpPr>
          <p:cNvPr id="23" name="星: 32 pt 22">
            <a:extLst>
              <a:ext uri="{FF2B5EF4-FFF2-40B4-BE49-F238E27FC236}">
                <a16:creationId xmlns:a16="http://schemas.microsoft.com/office/drawing/2014/main" id="{02B9C02E-2BBB-3407-EDED-D56EBD2341B3}"/>
              </a:ext>
            </a:extLst>
          </p:cNvPr>
          <p:cNvSpPr/>
          <p:nvPr/>
        </p:nvSpPr>
        <p:spPr>
          <a:xfrm>
            <a:off x="729466" y="945019"/>
            <a:ext cx="1424083" cy="638170"/>
          </a:xfrm>
          <a:prstGeom prst="star32">
            <a:avLst>
              <a:gd name="adj" fmla="val 40416"/>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900" b="1" dirty="0">
                <a:solidFill>
                  <a:srgbClr val="FFFF00"/>
                </a:solidFill>
              </a:rPr>
              <a:t>コンピューター</a:t>
            </a:r>
          </a:p>
        </p:txBody>
      </p:sp>
      <p:sp>
        <p:nvSpPr>
          <p:cNvPr id="24" name="吹き出し: 四角形 23">
            <a:extLst>
              <a:ext uri="{FF2B5EF4-FFF2-40B4-BE49-F238E27FC236}">
                <a16:creationId xmlns:a16="http://schemas.microsoft.com/office/drawing/2014/main" id="{1A9BC1A6-A784-716F-781D-9C059006F05D}"/>
              </a:ext>
            </a:extLst>
          </p:cNvPr>
          <p:cNvSpPr/>
          <p:nvPr/>
        </p:nvSpPr>
        <p:spPr>
          <a:xfrm>
            <a:off x="9205169" y="2428973"/>
            <a:ext cx="54407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Chat</a:t>
            </a:r>
            <a:endParaRPr kumimoji="1" lang="ja-JP" altLang="en-US" sz="1000" dirty="0"/>
          </a:p>
        </p:txBody>
      </p:sp>
      <p:sp>
        <p:nvSpPr>
          <p:cNvPr id="25" name="吹き出し: 四角形 24">
            <a:extLst>
              <a:ext uri="{FF2B5EF4-FFF2-40B4-BE49-F238E27FC236}">
                <a16:creationId xmlns:a16="http://schemas.microsoft.com/office/drawing/2014/main" id="{90C530E2-497C-D040-F8C7-807DCD7A3E83}"/>
              </a:ext>
            </a:extLst>
          </p:cNvPr>
          <p:cNvSpPr/>
          <p:nvPr/>
        </p:nvSpPr>
        <p:spPr>
          <a:xfrm>
            <a:off x="10488316" y="2420519"/>
            <a:ext cx="104502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様々な分野に活用</a:t>
            </a:r>
          </a:p>
        </p:txBody>
      </p:sp>
    </p:spTree>
    <p:extLst>
      <p:ext uri="{BB962C8B-B14F-4D97-AF65-F5344CB8AC3E}">
        <p14:creationId xmlns:p14="http://schemas.microsoft.com/office/powerpoint/2010/main" val="1601778345"/>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35AC1B-CE1C-A4A5-7F49-9F53C3539DDC}"/>
              </a:ext>
            </a:extLst>
          </p:cNvPr>
          <p:cNvSpPr>
            <a:spLocks noGrp="1"/>
          </p:cNvSpPr>
          <p:nvPr>
            <p:ph type="title"/>
          </p:nvPr>
        </p:nvSpPr>
        <p:spPr/>
        <p:txBody>
          <a:bodyPr/>
          <a:lstStyle/>
          <a:p>
            <a:r>
              <a:rPr kumimoji="1" lang="en-US" altLang="ja-JP" dirty="0"/>
              <a:t>LLM</a:t>
            </a:r>
            <a:r>
              <a:rPr kumimoji="1" lang="ja-JP" altLang="en-US" dirty="0"/>
              <a:t>の規模と機能について</a:t>
            </a:r>
          </a:p>
        </p:txBody>
      </p:sp>
      <p:sp>
        <p:nvSpPr>
          <p:cNvPr id="3" name="コンテンツ プレースホルダー 2">
            <a:extLst>
              <a:ext uri="{FF2B5EF4-FFF2-40B4-BE49-F238E27FC236}">
                <a16:creationId xmlns:a16="http://schemas.microsoft.com/office/drawing/2014/main" id="{6828788B-B97E-0002-A960-C6C699A68F6F}"/>
              </a:ext>
            </a:extLst>
          </p:cNvPr>
          <p:cNvSpPr>
            <a:spLocks noGrp="1"/>
          </p:cNvSpPr>
          <p:nvPr>
            <p:ph idx="1"/>
          </p:nvPr>
        </p:nvSpPr>
        <p:spPr>
          <a:xfrm>
            <a:off x="984070" y="1397181"/>
            <a:ext cx="3775164" cy="5282293"/>
          </a:xfrm>
        </p:spPr>
        <p:txBody>
          <a:bodyPr>
            <a:normAutofit/>
          </a:bodyPr>
          <a:lstStyle/>
          <a:p>
            <a:pPr marL="0" indent="0">
              <a:buNone/>
            </a:pPr>
            <a:r>
              <a:rPr kumimoji="1" lang="en-US" altLang="ja-JP" dirty="0"/>
              <a:t>LLM</a:t>
            </a:r>
            <a:r>
              <a:rPr kumimoji="1" lang="ja-JP" altLang="en-US" dirty="0"/>
              <a:t>には、学習と推論という</a:t>
            </a:r>
            <a:r>
              <a:rPr kumimoji="1" lang="en-US" altLang="ja-JP" dirty="0"/>
              <a:t>2</a:t>
            </a:r>
            <a:r>
              <a:rPr kumimoji="1" lang="ja-JP" altLang="en-US" dirty="0"/>
              <a:t>つの動作があります。</a:t>
            </a:r>
            <a:endParaRPr kumimoji="1" lang="en-US" altLang="ja-JP" dirty="0"/>
          </a:p>
          <a:p>
            <a:pPr marL="0" indent="108000"/>
            <a:endParaRPr kumimoji="1" lang="en-US" altLang="ja-JP" dirty="0"/>
          </a:p>
          <a:p>
            <a:pPr marL="0" lvl="1" indent="0">
              <a:buNone/>
            </a:pPr>
            <a:r>
              <a:rPr lang="ja-JP" altLang="en-US" dirty="0"/>
              <a:t>・学習はその名の通り、知識を注入する作業です</a:t>
            </a:r>
            <a:endParaRPr lang="en-US" altLang="ja-JP" dirty="0"/>
          </a:p>
          <a:p>
            <a:pPr marL="0" lvl="1" indent="0">
              <a:buNone/>
            </a:pPr>
            <a:r>
              <a:rPr lang="ja-JP" altLang="en-US" sz="1400" dirty="0"/>
              <a:t>　・学習させたパラメータの数で、</a:t>
            </a:r>
            <a:r>
              <a:rPr lang="en-US" altLang="ja-JP" sz="1400" dirty="0"/>
              <a:t>LLM</a:t>
            </a:r>
            <a:r>
              <a:rPr lang="ja-JP" altLang="en-US" sz="1400" dirty="0"/>
              <a:t>の規模を表します。単位は</a:t>
            </a:r>
            <a:r>
              <a:rPr lang="en-US" altLang="ja-JP" sz="1400" dirty="0"/>
              <a:t>Billion</a:t>
            </a:r>
            <a:r>
              <a:rPr lang="ja-JP" altLang="en-US" sz="1400" dirty="0"/>
              <a:t>（</a:t>
            </a:r>
            <a:r>
              <a:rPr lang="en-US" altLang="ja-JP" sz="1400" dirty="0"/>
              <a:t>10</a:t>
            </a:r>
            <a:r>
              <a:rPr lang="ja-JP" altLang="en-US" sz="1400" dirty="0"/>
              <a:t>億）です。</a:t>
            </a:r>
            <a:endParaRPr lang="en-US" altLang="ja-JP" sz="1400" dirty="0"/>
          </a:p>
          <a:p>
            <a:pPr marL="0" lvl="1" indent="0">
              <a:buNone/>
            </a:pPr>
            <a:r>
              <a:rPr lang="ja-JP" altLang="en-US" sz="1400" dirty="0"/>
              <a:t>　・たとえば「</a:t>
            </a:r>
            <a:r>
              <a:rPr lang="en-US" altLang="ja-JP" sz="1400" dirty="0"/>
              <a:t>70B</a:t>
            </a:r>
            <a:r>
              <a:rPr lang="ja-JP" altLang="en-US" sz="1400" dirty="0"/>
              <a:t>のモデル」というと、</a:t>
            </a:r>
            <a:r>
              <a:rPr lang="en-US" altLang="ja-JP" sz="1400" dirty="0"/>
              <a:t>700</a:t>
            </a:r>
            <a:r>
              <a:rPr lang="ja-JP" altLang="en-US" sz="1400" dirty="0"/>
              <a:t>億のパラメータを学習させたモデルとなります</a:t>
            </a:r>
            <a:endParaRPr lang="en-US" altLang="ja-JP" sz="1400" dirty="0"/>
          </a:p>
          <a:p>
            <a:pPr marL="457200" lvl="2" indent="108000"/>
            <a:endParaRPr lang="en-US" altLang="ja-JP" dirty="0"/>
          </a:p>
          <a:p>
            <a:pPr marL="108000" lvl="1" indent="0">
              <a:buNone/>
            </a:pPr>
            <a:r>
              <a:rPr kumimoji="1" lang="ja-JP" altLang="en-US" dirty="0"/>
              <a:t>・推論とは、与えられた命令（プロンプト）に対して、答えを出す作業です</a:t>
            </a:r>
            <a:endParaRPr kumimoji="1" lang="en-US" altLang="ja-JP" dirty="0"/>
          </a:p>
          <a:p>
            <a:pPr marL="0" lvl="1" indent="108000"/>
            <a:endParaRPr kumimoji="1" lang="en-US" altLang="ja-JP" dirty="0"/>
          </a:p>
          <a:p>
            <a:pPr marL="0" lvl="1" indent="0">
              <a:buNone/>
            </a:pPr>
            <a:endParaRPr lang="en-US" altLang="ja-JP" dirty="0"/>
          </a:p>
          <a:p>
            <a:pPr marL="0" indent="108000"/>
            <a:endParaRPr kumimoji="1" lang="ja-JP" altLang="en-US" dirty="0"/>
          </a:p>
        </p:txBody>
      </p:sp>
      <p:pic>
        <p:nvPicPr>
          <p:cNvPr id="1026" name="Picture 2">
            <a:extLst>
              <a:ext uri="{FF2B5EF4-FFF2-40B4-BE49-F238E27FC236}">
                <a16:creationId xmlns:a16="http://schemas.microsoft.com/office/drawing/2014/main" id="{147F75B0-3C1C-444C-92DE-4A9C27A9B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129" y="1397181"/>
            <a:ext cx="7027817" cy="395314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75D13CE-D1A2-1F4C-3791-9EA9370FD20F}"/>
              </a:ext>
            </a:extLst>
          </p:cNvPr>
          <p:cNvSpPr txBox="1"/>
          <p:nvPr/>
        </p:nvSpPr>
        <p:spPr>
          <a:xfrm>
            <a:off x="5573486" y="2638697"/>
            <a:ext cx="595035" cy="338554"/>
          </a:xfrm>
          <a:prstGeom prst="rect">
            <a:avLst/>
          </a:prstGeom>
          <a:noFill/>
        </p:spPr>
        <p:txBody>
          <a:bodyPr wrap="none" rtlCol="0">
            <a:spAutoFit/>
          </a:bodyPr>
          <a:lstStyle/>
          <a:p>
            <a:r>
              <a:rPr kumimoji="1" lang="en-US" altLang="ja-JP" sz="1600" dirty="0">
                <a:solidFill>
                  <a:srgbClr val="FF0000"/>
                </a:solidFill>
              </a:rPr>
              <a:t>2018</a:t>
            </a:r>
            <a:endParaRPr kumimoji="1" lang="ja-JP" altLang="en-US" sz="1600" dirty="0">
              <a:solidFill>
                <a:srgbClr val="FF0000"/>
              </a:solidFill>
            </a:endParaRPr>
          </a:p>
        </p:txBody>
      </p:sp>
      <p:sp>
        <p:nvSpPr>
          <p:cNvPr id="5" name="テキスト ボックス 4">
            <a:extLst>
              <a:ext uri="{FF2B5EF4-FFF2-40B4-BE49-F238E27FC236}">
                <a16:creationId xmlns:a16="http://schemas.microsoft.com/office/drawing/2014/main" id="{A7720ADA-0DCA-E029-07A9-AFB3AC6FAC89}"/>
              </a:ext>
            </a:extLst>
          </p:cNvPr>
          <p:cNvSpPr txBox="1"/>
          <p:nvPr/>
        </p:nvSpPr>
        <p:spPr>
          <a:xfrm>
            <a:off x="7611292" y="2638697"/>
            <a:ext cx="595035" cy="338554"/>
          </a:xfrm>
          <a:prstGeom prst="rect">
            <a:avLst/>
          </a:prstGeom>
          <a:noFill/>
        </p:spPr>
        <p:txBody>
          <a:bodyPr wrap="none" rtlCol="0">
            <a:spAutoFit/>
          </a:bodyPr>
          <a:lstStyle/>
          <a:p>
            <a:r>
              <a:rPr kumimoji="1" lang="en-US" altLang="ja-JP" sz="1600" dirty="0">
                <a:solidFill>
                  <a:srgbClr val="FF0000"/>
                </a:solidFill>
              </a:rPr>
              <a:t>2019</a:t>
            </a:r>
            <a:endParaRPr kumimoji="1" lang="ja-JP" altLang="en-US" sz="1600" dirty="0">
              <a:solidFill>
                <a:srgbClr val="FF0000"/>
              </a:solidFill>
            </a:endParaRPr>
          </a:p>
        </p:txBody>
      </p:sp>
      <p:sp>
        <p:nvSpPr>
          <p:cNvPr id="6" name="テキスト ボックス 5">
            <a:extLst>
              <a:ext uri="{FF2B5EF4-FFF2-40B4-BE49-F238E27FC236}">
                <a16:creationId xmlns:a16="http://schemas.microsoft.com/office/drawing/2014/main" id="{76D3F548-054E-D077-6799-8B2747CCE79C}"/>
              </a:ext>
            </a:extLst>
          </p:cNvPr>
          <p:cNvSpPr txBox="1"/>
          <p:nvPr/>
        </p:nvSpPr>
        <p:spPr>
          <a:xfrm>
            <a:off x="5242560" y="4885508"/>
            <a:ext cx="595035" cy="338554"/>
          </a:xfrm>
          <a:prstGeom prst="rect">
            <a:avLst/>
          </a:prstGeom>
          <a:noFill/>
        </p:spPr>
        <p:txBody>
          <a:bodyPr wrap="none" rtlCol="0">
            <a:spAutoFit/>
          </a:bodyPr>
          <a:lstStyle/>
          <a:p>
            <a:r>
              <a:rPr kumimoji="1" lang="en-US" altLang="ja-JP" sz="1600" dirty="0">
                <a:solidFill>
                  <a:srgbClr val="FF0000"/>
                </a:solidFill>
              </a:rPr>
              <a:t>2020</a:t>
            </a:r>
            <a:endParaRPr kumimoji="1" lang="ja-JP" altLang="en-US" sz="1600" dirty="0">
              <a:solidFill>
                <a:srgbClr val="FF0000"/>
              </a:solidFill>
            </a:endParaRPr>
          </a:p>
        </p:txBody>
      </p:sp>
      <p:sp>
        <p:nvSpPr>
          <p:cNvPr id="7" name="テキスト ボックス 6">
            <a:extLst>
              <a:ext uri="{FF2B5EF4-FFF2-40B4-BE49-F238E27FC236}">
                <a16:creationId xmlns:a16="http://schemas.microsoft.com/office/drawing/2014/main" id="{FE2E785F-3470-D502-769D-7132EFA5E64E}"/>
              </a:ext>
            </a:extLst>
          </p:cNvPr>
          <p:cNvSpPr txBox="1"/>
          <p:nvPr/>
        </p:nvSpPr>
        <p:spPr>
          <a:xfrm>
            <a:off x="10612895" y="4924697"/>
            <a:ext cx="595035" cy="338554"/>
          </a:xfrm>
          <a:prstGeom prst="rect">
            <a:avLst/>
          </a:prstGeom>
          <a:noFill/>
        </p:spPr>
        <p:txBody>
          <a:bodyPr wrap="none" rtlCol="0">
            <a:spAutoFit/>
          </a:bodyPr>
          <a:lstStyle/>
          <a:p>
            <a:r>
              <a:rPr kumimoji="1" lang="en-US" altLang="ja-JP" sz="1600" dirty="0">
                <a:solidFill>
                  <a:srgbClr val="FF0000"/>
                </a:solidFill>
              </a:rPr>
              <a:t>2023</a:t>
            </a:r>
            <a:endParaRPr kumimoji="1" lang="ja-JP" altLang="en-US" sz="1600" dirty="0">
              <a:solidFill>
                <a:srgbClr val="FF0000"/>
              </a:solidFill>
            </a:endParaRPr>
          </a:p>
        </p:txBody>
      </p:sp>
      <p:sp>
        <p:nvSpPr>
          <p:cNvPr id="8" name="テキスト ボックス 7">
            <a:extLst>
              <a:ext uri="{FF2B5EF4-FFF2-40B4-BE49-F238E27FC236}">
                <a16:creationId xmlns:a16="http://schemas.microsoft.com/office/drawing/2014/main" id="{40C9D0CC-46EE-0245-7A53-D736C04414A2}"/>
              </a:ext>
            </a:extLst>
          </p:cNvPr>
          <p:cNvSpPr txBox="1"/>
          <p:nvPr/>
        </p:nvSpPr>
        <p:spPr>
          <a:xfrm>
            <a:off x="8181205" y="4924697"/>
            <a:ext cx="595035" cy="338554"/>
          </a:xfrm>
          <a:prstGeom prst="rect">
            <a:avLst/>
          </a:prstGeom>
          <a:noFill/>
        </p:spPr>
        <p:txBody>
          <a:bodyPr wrap="none" rtlCol="0">
            <a:spAutoFit/>
          </a:bodyPr>
          <a:lstStyle/>
          <a:p>
            <a:r>
              <a:rPr kumimoji="1" lang="en-US" altLang="ja-JP" sz="1600" dirty="0">
                <a:solidFill>
                  <a:srgbClr val="FF0000"/>
                </a:solidFill>
              </a:rPr>
              <a:t>2021</a:t>
            </a:r>
            <a:endParaRPr kumimoji="1" lang="ja-JP" altLang="en-US" sz="1600" dirty="0">
              <a:solidFill>
                <a:srgbClr val="FF0000"/>
              </a:solidFill>
            </a:endParaRPr>
          </a:p>
        </p:txBody>
      </p:sp>
      <p:sp>
        <p:nvSpPr>
          <p:cNvPr id="9" name="テキスト ボックス 8">
            <a:extLst>
              <a:ext uri="{FF2B5EF4-FFF2-40B4-BE49-F238E27FC236}">
                <a16:creationId xmlns:a16="http://schemas.microsoft.com/office/drawing/2014/main" id="{64CAFF7F-CD00-829A-9759-77C16C77DB86}"/>
              </a:ext>
            </a:extLst>
          </p:cNvPr>
          <p:cNvSpPr txBox="1"/>
          <p:nvPr/>
        </p:nvSpPr>
        <p:spPr>
          <a:xfrm>
            <a:off x="4959532" y="5460819"/>
            <a:ext cx="6824304" cy="923330"/>
          </a:xfrm>
          <a:prstGeom prst="rect">
            <a:avLst/>
          </a:prstGeom>
          <a:noFill/>
        </p:spPr>
        <p:txBody>
          <a:bodyPr wrap="none" rtlCol="0">
            <a:spAutoFit/>
          </a:bodyPr>
          <a:lstStyle/>
          <a:p>
            <a:r>
              <a:rPr kumimoji="1" lang="en-US" altLang="ja-JP" dirty="0"/>
              <a:t>LLM</a:t>
            </a:r>
            <a:r>
              <a:rPr kumimoji="1" lang="ja-JP" altLang="en-US" dirty="0"/>
              <a:t>の規模の遷移。わずか数年で</a:t>
            </a:r>
            <a:r>
              <a:rPr kumimoji="1" lang="en-US" altLang="ja-JP" dirty="0"/>
              <a:t>1000</a:t>
            </a:r>
            <a:r>
              <a:rPr kumimoji="1" lang="ja-JP" altLang="en-US" dirty="0"/>
              <a:t>倍以上の規模になっている</a:t>
            </a:r>
            <a:endParaRPr kumimoji="1" lang="en-US" altLang="ja-JP" dirty="0"/>
          </a:p>
          <a:p>
            <a:r>
              <a:rPr kumimoji="1" lang="en-US" altLang="ja-JP" dirty="0"/>
              <a:t>2024</a:t>
            </a:r>
            <a:r>
              <a:rPr kumimoji="1" lang="ja-JP" altLang="en-US" dirty="0"/>
              <a:t>年以降の</a:t>
            </a:r>
            <a:r>
              <a:rPr kumimoji="1" lang="en-US" altLang="ja-JP" dirty="0"/>
              <a:t>LLM</a:t>
            </a:r>
            <a:r>
              <a:rPr kumimoji="1" lang="ja-JP" altLang="en-US" dirty="0"/>
              <a:t>は規模が未公表のものが多いが、少なくとも</a:t>
            </a:r>
            <a:endParaRPr kumimoji="1" lang="en-US" altLang="ja-JP" dirty="0"/>
          </a:p>
          <a:p>
            <a:r>
              <a:rPr kumimoji="1" lang="en-US" altLang="ja-JP" dirty="0"/>
              <a:t>1000B</a:t>
            </a:r>
            <a:r>
              <a:rPr kumimoji="1" lang="ja-JP" altLang="en-US" dirty="0"/>
              <a:t>（１兆）は優に超えるらしい</a:t>
            </a:r>
          </a:p>
        </p:txBody>
      </p:sp>
    </p:spTree>
    <p:extLst>
      <p:ext uri="{BB962C8B-B14F-4D97-AF65-F5344CB8AC3E}">
        <p14:creationId xmlns:p14="http://schemas.microsoft.com/office/powerpoint/2010/main" val="3670145149"/>
      </p:ext>
    </p:extLst>
  </p:cSld>
  <p:clrMapOvr>
    <a:masterClrMapping/>
  </p:clrMapOvr>
  <mc:AlternateContent xmlns:mc="http://schemas.openxmlformats.org/markup-compatibility/2006">
    <mc:Choice xmlns:p14="http://schemas.microsoft.com/office/powerpoint/2010/main" Requires="p14">
      <p:transition spd="slow" p14:dur="9000"/>
    </mc:Choice>
    <mc:Fallback>
      <p:transition spd="slow"/>
    </mc:Fallback>
  </mc:AlternateContent>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127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TM10001106[[fn=バッジ]]</Template>
  <TotalTime>6194</TotalTime>
  <Words>2780</Words>
  <Application>Microsoft Office PowerPoint</Application>
  <PresentationFormat>ワイド画面</PresentationFormat>
  <Paragraphs>350</Paragraphs>
  <Slides>21</Slides>
  <Notes>2</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0</vt:i4>
      </vt:variant>
      <vt:variant>
        <vt:lpstr>スライド タイトル</vt:lpstr>
      </vt:variant>
      <vt:variant>
        <vt:i4>21</vt:i4>
      </vt:variant>
    </vt:vector>
  </HeadingPairs>
  <TitlesOfParts>
    <vt:vector size="29" baseType="lpstr">
      <vt:lpstr>BIZ UDPゴシック</vt:lpstr>
      <vt:lpstr>ＤＦＰ綜藝体W7</vt:lpstr>
      <vt:lpstr>游ゴシック</vt:lpstr>
      <vt:lpstr>Arial</vt:lpstr>
      <vt:lpstr>Gill Sans MT</vt:lpstr>
      <vt:lpstr>Impact</vt:lpstr>
      <vt:lpstr>Wingdings</vt:lpstr>
      <vt:lpstr>バッジ</vt:lpstr>
      <vt:lpstr>LLM超入門 （仮）</vt:lpstr>
      <vt:lpstr>自己紹介</vt:lpstr>
      <vt:lpstr>注意事項</vt:lpstr>
      <vt:lpstr>本発表のターゲット</vt:lpstr>
      <vt:lpstr>結論</vt:lpstr>
      <vt:lpstr>ご清聴ありがとうございました</vt:lpstr>
      <vt:lpstr>滅びゆくエンジニアのために</vt:lpstr>
      <vt:lpstr>AIの歴史とLLM</vt:lpstr>
      <vt:lpstr>LLMの規模と機能について</vt:lpstr>
      <vt:lpstr>LLMの原理（文章の数値化）</vt:lpstr>
      <vt:lpstr>LLMの原理（学習）</vt:lpstr>
      <vt:lpstr>LLMの原理（推論）</vt:lpstr>
      <vt:lpstr>機械学習から深層学習へ</vt:lpstr>
      <vt:lpstr>トランスフォーマー登場！</vt:lpstr>
      <vt:lpstr>スケール則の発見</vt:lpstr>
      <vt:lpstr>LLMの画期的進化のまとめ</vt:lpstr>
      <vt:lpstr>LLMについて素朴な疑問</vt:lpstr>
      <vt:lpstr>今後のAIやLLMについて</vt:lpstr>
      <vt:lpstr>それでもLLMを学びたい方へ</vt:lpstr>
      <vt:lpstr>参考文献</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GodaiHibiki</dc:creator>
  <cp:lastModifiedBy>GodaiHibiki</cp:lastModifiedBy>
  <cp:revision>79</cp:revision>
  <dcterms:created xsi:type="dcterms:W3CDTF">2025-04-07T04:37:07Z</dcterms:created>
  <dcterms:modified xsi:type="dcterms:W3CDTF">2025-04-25T09:28:03Z</dcterms:modified>
</cp:coreProperties>
</file>